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unknown"/>
  <Default Extension="jpg" ContentType="image/jpeg"/>
  <Override PartName="/ppt/presentation.xml" ContentType="application/vnd.openxmlformats-officedocument.presentationml.presentation.main+xml"/>
  <Override PartName="/ppt/slides/slide61.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59.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5.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3"/>
  </p:notesMasterIdLst>
  <p:handoutMasterIdLst>
    <p:handoutMasterId r:id="rId84"/>
  </p:handoutMasterIdLst>
  <p:sldIdLst>
    <p:sldId id="337" r:id="rId2"/>
    <p:sldId id="339" r:id="rId3"/>
    <p:sldId id="341" r:id="rId4"/>
    <p:sldId id="342" r:id="rId5"/>
    <p:sldId id="365" r:id="rId6"/>
    <p:sldId id="265" r:id="rId7"/>
    <p:sldId id="266" r:id="rId8"/>
    <p:sldId id="267" r:id="rId9"/>
    <p:sldId id="485" r:id="rId10"/>
    <p:sldId id="486" r:id="rId11"/>
    <p:sldId id="487" r:id="rId12"/>
    <p:sldId id="308" r:id="rId13"/>
    <p:sldId id="309" r:id="rId14"/>
    <p:sldId id="311" r:id="rId15"/>
    <p:sldId id="312" r:id="rId16"/>
    <p:sldId id="313" r:id="rId17"/>
    <p:sldId id="366" r:id="rId18"/>
    <p:sldId id="371" r:id="rId19"/>
    <p:sldId id="369" r:id="rId20"/>
    <p:sldId id="372" r:id="rId21"/>
    <p:sldId id="370" r:id="rId22"/>
    <p:sldId id="373" r:id="rId23"/>
    <p:sldId id="367" r:id="rId24"/>
    <p:sldId id="310" r:id="rId25"/>
    <p:sldId id="316" r:id="rId26"/>
    <p:sldId id="315" r:id="rId27"/>
    <p:sldId id="317" r:id="rId28"/>
    <p:sldId id="374" r:id="rId29"/>
    <p:sldId id="268" r:id="rId30"/>
    <p:sldId id="377" r:id="rId31"/>
    <p:sldId id="378" r:id="rId32"/>
    <p:sldId id="379" r:id="rId33"/>
    <p:sldId id="380" r:id="rId34"/>
    <p:sldId id="381" r:id="rId35"/>
    <p:sldId id="382" r:id="rId36"/>
    <p:sldId id="375" r:id="rId37"/>
    <p:sldId id="270" r:id="rId38"/>
    <p:sldId id="271" r:id="rId39"/>
    <p:sldId id="272" r:id="rId40"/>
    <p:sldId id="484" r:id="rId41"/>
    <p:sldId id="376" r:id="rId42"/>
    <p:sldId id="274" r:id="rId43"/>
    <p:sldId id="325" r:id="rId44"/>
    <p:sldId id="336" r:id="rId45"/>
    <p:sldId id="334" r:id="rId46"/>
    <p:sldId id="335" r:id="rId47"/>
    <p:sldId id="332" r:id="rId48"/>
    <p:sldId id="333" r:id="rId49"/>
    <p:sldId id="326" r:id="rId50"/>
    <p:sldId id="275" r:id="rId51"/>
    <p:sldId id="276" r:id="rId52"/>
    <p:sldId id="277" r:id="rId53"/>
    <p:sldId id="383" r:id="rId54"/>
    <p:sldId id="287" r:id="rId55"/>
    <p:sldId id="384" r:id="rId56"/>
    <p:sldId id="288" r:id="rId57"/>
    <p:sldId id="327" r:id="rId58"/>
    <p:sldId id="296" r:id="rId59"/>
    <p:sldId id="297" r:id="rId60"/>
    <p:sldId id="385" r:id="rId61"/>
    <p:sldId id="318" r:id="rId62"/>
    <p:sldId id="289" r:id="rId63"/>
    <p:sldId id="330" r:id="rId64"/>
    <p:sldId id="331" r:id="rId65"/>
    <p:sldId id="386" r:id="rId66"/>
    <p:sldId id="388" r:id="rId67"/>
    <p:sldId id="389" r:id="rId68"/>
    <p:sldId id="390" r:id="rId69"/>
    <p:sldId id="391" r:id="rId70"/>
    <p:sldId id="392" r:id="rId71"/>
    <p:sldId id="393" r:id="rId72"/>
    <p:sldId id="394" r:id="rId73"/>
    <p:sldId id="395" r:id="rId74"/>
    <p:sldId id="396" r:id="rId75"/>
    <p:sldId id="397" r:id="rId76"/>
    <p:sldId id="398" r:id="rId77"/>
    <p:sldId id="399" r:id="rId78"/>
    <p:sldId id="400" r:id="rId79"/>
    <p:sldId id="401" r:id="rId80"/>
    <p:sldId id="402" r:id="rId81"/>
    <p:sldId id="403"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26" autoAdjust="0"/>
    <p:restoredTop sz="93238" autoAdjust="0"/>
  </p:normalViewPr>
  <p:slideViewPr>
    <p:cSldViewPr showGuides="1">
      <p:cViewPr>
        <p:scale>
          <a:sx n="75" d="100"/>
          <a:sy n="75" d="100"/>
        </p:scale>
        <p:origin x="-1002" y="4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53" d="100"/>
          <a:sy n="53" d="100"/>
        </p:scale>
        <p:origin x="-2868" y="-9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ustomXml" Target="../customXml/item2.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9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F0804E-C062-4054-BEA9-A7AD31AF09BE}" type="datetimeFigureOut">
              <a:rPr lang="en-US" smtClean="0"/>
              <a:t>8/6/2021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7C1378-6291-4CE6-BB20-274D499C74C3}" type="slidenum">
              <a:rPr lang="en-US" smtClean="0"/>
              <a:t>‹#›</a:t>
            </a:fld>
            <a:endParaRPr lang="en-US"/>
          </a:p>
        </p:txBody>
      </p:sp>
    </p:spTree>
    <p:extLst>
      <p:ext uri="{BB962C8B-B14F-4D97-AF65-F5344CB8AC3E}">
        <p14:creationId xmlns:p14="http://schemas.microsoft.com/office/powerpoint/2010/main" val="2234680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A19C7F-7D35-494B-9715-A38A692BDB60}" type="datetimeFigureOut">
              <a:rPr lang="en-US" smtClean="0"/>
              <a:t>8/6/2021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4F0C79-40F0-4C0C-AA1D-5681B529DF52}" type="slidenum">
              <a:rPr lang="en-US" smtClean="0"/>
              <a:t>‹#›</a:t>
            </a:fld>
            <a:endParaRPr lang="en-US"/>
          </a:p>
        </p:txBody>
      </p:sp>
    </p:spTree>
    <p:extLst>
      <p:ext uri="{BB962C8B-B14F-4D97-AF65-F5344CB8AC3E}">
        <p14:creationId xmlns:p14="http://schemas.microsoft.com/office/powerpoint/2010/main" val="2168762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0B560-928A-4AE2-846B-1DA6288E0EBF}" type="slidenum">
              <a:rPr lang="en-US" smtClean="0"/>
              <a:pPr/>
              <a:t>1</a:t>
            </a:fld>
            <a:endParaRPr lang="en-US"/>
          </a:p>
        </p:txBody>
      </p:sp>
    </p:spTree>
    <p:extLst>
      <p:ext uri="{BB962C8B-B14F-4D97-AF65-F5344CB8AC3E}">
        <p14:creationId xmlns:p14="http://schemas.microsoft.com/office/powerpoint/2010/main" val="281904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Solid Freeform Fabrication is </a:t>
            </a:r>
            <a:r>
              <a:rPr lang="en-US" sz="1200" b="1" i="0" kern="1200" dirty="0" smtClean="0">
                <a:solidFill>
                  <a:schemeClr val="tx1"/>
                </a:solidFill>
                <a:effectLst/>
                <a:latin typeface="+mn-lt"/>
                <a:ea typeface="+mn-ea"/>
                <a:cs typeface="+mn-cs"/>
              </a:rPr>
              <a:t>a set of manufacturing processes that are capable of producing complex freeform</a:t>
            </a:r>
            <a:r>
              <a:rPr lang="en-US" sz="1200" b="0" i="0" kern="1200" dirty="0" smtClean="0">
                <a:solidFill>
                  <a:schemeClr val="tx1"/>
                </a:solidFill>
                <a:effectLst/>
                <a:latin typeface="+mn-lt"/>
                <a:ea typeface="+mn-ea"/>
                <a:cs typeface="+mn-cs"/>
              </a:rPr>
              <a:t> solid objects directly from a computer model of an object without part-specific tooling or knowledge.</a:t>
            </a:r>
            <a:endParaRPr lang="en-US" dirty="0"/>
          </a:p>
        </p:txBody>
      </p:sp>
      <p:sp>
        <p:nvSpPr>
          <p:cNvPr id="4" name="Slide Number Placeholder 3"/>
          <p:cNvSpPr>
            <a:spLocks noGrp="1"/>
          </p:cNvSpPr>
          <p:nvPr>
            <p:ph type="sldNum" sz="quarter" idx="10"/>
          </p:nvPr>
        </p:nvSpPr>
        <p:spPr/>
        <p:txBody>
          <a:bodyPr/>
          <a:lstStyle/>
          <a:p>
            <a:fld id="{2C4F0C79-40F0-4C0C-AA1D-5681B529DF52}" type="slidenum">
              <a:rPr lang="en-US" smtClean="0"/>
              <a:t>6</a:t>
            </a:fld>
            <a:endParaRPr lang="en-US"/>
          </a:p>
        </p:txBody>
      </p:sp>
    </p:spTree>
    <p:extLst>
      <p:ext uri="{BB962C8B-B14F-4D97-AF65-F5344CB8AC3E}">
        <p14:creationId xmlns:p14="http://schemas.microsoft.com/office/powerpoint/2010/main" val="1693951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4F0C79-40F0-4C0C-AA1D-5681B529DF52}" type="slidenum">
              <a:rPr lang="en-US" smtClean="0"/>
              <a:t>8</a:t>
            </a:fld>
            <a:endParaRPr lang="en-US"/>
          </a:p>
        </p:txBody>
      </p:sp>
    </p:spTree>
    <p:extLst>
      <p:ext uri="{BB962C8B-B14F-4D97-AF65-F5344CB8AC3E}">
        <p14:creationId xmlns:p14="http://schemas.microsoft.com/office/powerpoint/2010/main" val="268326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Slicing is an essential step in 3D printing that's characterized by </a:t>
            </a:r>
            <a:r>
              <a:rPr lang="en-US" sz="1200" b="1" i="0" kern="1200" dirty="0" smtClean="0">
                <a:solidFill>
                  <a:schemeClr val="tx1"/>
                </a:solidFill>
                <a:effectLst/>
                <a:latin typeface="+mn-lt"/>
                <a:ea typeface="+mn-ea"/>
                <a:cs typeface="+mn-cs"/>
              </a:rPr>
              <a:t>the use of software to convert an object model into instructions for a 3D printer</a:t>
            </a:r>
            <a:r>
              <a:rPr lang="en-US" sz="1200" b="0" i="0" kern="1200" dirty="0" smtClean="0">
                <a:solidFill>
                  <a:schemeClr val="tx1"/>
                </a:solidFill>
                <a:effectLst/>
                <a:latin typeface="+mn-lt"/>
                <a:ea typeface="+mn-ea"/>
                <a:cs typeface="+mn-cs"/>
              </a:rPr>
              <a:t>. The software essentially slices the object model into multiple layers. Each of these layers are then given values that denote the way in which it should be built.</a:t>
            </a:r>
            <a:endParaRPr lang="en-US" dirty="0"/>
          </a:p>
        </p:txBody>
      </p:sp>
      <p:sp>
        <p:nvSpPr>
          <p:cNvPr id="4" name="Slide Number Placeholder 3"/>
          <p:cNvSpPr>
            <a:spLocks noGrp="1"/>
          </p:cNvSpPr>
          <p:nvPr>
            <p:ph type="sldNum" sz="quarter" idx="10"/>
          </p:nvPr>
        </p:nvSpPr>
        <p:spPr/>
        <p:txBody>
          <a:bodyPr/>
          <a:lstStyle/>
          <a:p>
            <a:fld id="{2C4F0C79-40F0-4C0C-AA1D-5681B529DF52}" type="slidenum">
              <a:rPr lang="en-US" smtClean="0"/>
              <a:t>9</a:t>
            </a:fld>
            <a:endParaRPr lang="en-US"/>
          </a:p>
        </p:txBody>
      </p:sp>
    </p:spTree>
    <p:extLst>
      <p:ext uri="{BB962C8B-B14F-4D97-AF65-F5344CB8AC3E}">
        <p14:creationId xmlns:p14="http://schemas.microsoft.com/office/powerpoint/2010/main" val="3584013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 y="260648"/>
            <a:ext cx="7308812" cy="1470025"/>
          </a:xfrm>
          <a:solidFill>
            <a:srgbClr val="0070C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0" y="4545124"/>
            <a:ext cx="9144000" cy="2312876"/>
          </a:xfrm>
          <a:solidFill>
            <a:srgbClr val="0070C0"/>
          </a:solidFill>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251B270E-DB4E-4585-8B7D-98B39B66BBAD}" type="datetime12">
              <a:rPr lang="en-US" smtClean="0"/>
              <a:t>7:20 AM</a:t>
            </a:fld>
            <a:endParaRPr lang="en-US"/>
          </a:p>
        </p:txBody>
      </p:sp>
      <p:sp>
        <p:nvSpPr>
          <p:cNvPr id="5" name="Footer Placeholder 4"/>
          <p:cNvSpPr>
            <a:spLocks noGrp="1"/>
          </p:cNvSpPr>
          <p:nvPr>
            <p:ph type="ftr" sz="quarter" idx="11"/>
          </p:nvPr>
        </p:nvSpPr>
        <p:spPr/>
        <p:txBody>
          <a:bodyPr/>
          <a:lstStyle>
            <a:lvl1pPr>
              <a:defRPr/>
            </a:lvl1pPr>
          </a:lstStyle>
          <a:p>
            <a:r>
              <a:rPr lang="en-US" dirty="0"/>
              <a:t>Rapid manufacturing technology</a:t>
            </a:r>
          </a:p>
        </p:txBody>
      </p:sp>
      <p:sp>
        <p:nvSpPr>
          <p:cNvPr id="6" name="Slide Number Placeholder 5"/>
          <p:cNvSpPr>
            <a:spLocks noGrp="1"/>
          </p:cNvSpPr>
          <p:nvPr>
            <p:ph type="sldNum" sz="quarter" idx="12"/>
          </p:nvPr>
        </p:nvSpPr>
        <p:spPr/>
        <p:txBody>
          <a:bodyPr/>
          <a:lstStyle/>
          <a:p>
            <a:fld id="{D60DCC4B-B650-47C3-8053-8A0835DF9B5A}"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0" y="339361"/>
            <a:ext cx="1250877" cy="1312597"/>
          </a:xfrm>
          <a:prstGeom prst="rect">
            <a:avLst/>
          </a:prstGeom>
        </p:spPr>
      </p:pic>
    </p:spTree>
    <p:extLst>
      <p:ext uri="{BB962C8B-B14F-4D97-AF65-F5344CB8AC3E}">
        <p14:creationId xmlns:p14="http://schemas.microsoft.com/office/powerpoint/2010/main" val="2291076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C7A751-96E8-4906-8C51-5C3286AEF999}" type="datetime12">
              <a:rPr lang="en-US" smtClean="0"/>
              <a:t>7:20 AM</a:t>
            </a:fld>
            <a:endParaRPr lang="en-US"/>
          </a:p>
        </p:txBody>
      </p:sp>
      <p:sp>
        <p:nvSpPr>
          <p:cNvPr id="5" name="Footer Placeholder 4"/>
          <p:cNvSpPr>
            <a:spLocks noGrp="1"/>
          </p:cNvSpPr>
          <p:nvPr>
            <p:ph type="ftr" sz="quarter" idx="11"/>
          </p:nvPr>
        </p:nvSpPr>
        <p:spPr/>
        <p:txBody>
          <a:bodyPr/>
          <a:lstStyle/>
          <a:p>
            <a:r>
              <a:rPr lang="en-US"/>
              <a:t>Rapid manufacturing technology</a:t>
            </a:r>
          </a:p>
        </p:txBody>
      </p:sp>
      <p:sp>
        <p:nvSpPr>
          <p:cNvPr id="6" name="Slide Number Placeholder 5"/>
          <p:cNvSpPr>
            <a:spLocks noGrp="1"/>
          </p:cNvSpPr>
          <p:nvPr>
            <p:ph type="sldNum" sz="quarter" idx="12"/>
          </p:nvPr>
        </p:nvSpPr>
        <p:spPr/>
        <p:txBody>
          <a:bodyPr/>
          <a:lstStyle/>
          <a:p>
            <a:fld id="{D60DCC4B-B650-47C3-8053-8A0835DF9B5A}" type="slidenum">
              <a:rPr lang="en-US" smtClean="0"/>
              <a:t>‹#›</a:t>
            </a:fld>
            <a:endParaRPr lang="en-US"/>
          </a:p>
        </p:txBody>
      </p:sp>
    </p:spTree>
    <p:extLst>
      <p:ext uri="{BB962C8B-B14F-4D97-AF65-F5344CB8AC3E}">
        <p14:creationId xmlns:p14="http://schemas.microsoft.com/office/powerpoint/2010/main" val="822647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732A44-9EBA-4201-BC4F-FA3675671F94}" type="datetime12">
              <a:rPr lang="en-US" smtClean="0"/>
              <a:t>7:20 AM</a:t>
            </a:fld>
            <a:endParaRPr lang="en-US"/>
          </a:p>
        </p:txBody>
      </p:sp>
      <p:sp>
        <p:nvSpPr>
          <p:cNvPr id="5" name="Footer Placeholder 4"/>
          <p:cNvSpPr>
            <a:spLocks noGrp="1"/>
          </p:cNvSpPr>
          <p:nvPr>
            <p:ph type="ftr" sz="quarter" idx="11"/>
          </p:nvPr>
        </p:nvSpPr>
        <p:spPr/>
        <p:txBody>
          <a:bodyPr/>
          <a:lstStyle/>
          <a:p>
            <a:r>
              <a:rPr lang="en-US"/>
              <a:t>Rapid manufacturing technology</a:t>
            </a:r>
          </a:p>
        </p:txBody>
      </p:sp>
      <p:sp>
        <p:nvSpPr>
          <p:cNvPr id="6" name="Slide Number Placeholder 5"/>
          <p:cNvSpPr>
            <a:spLocks noGrp="1"/>
          </p:cNvSpPr>
          <p:nvPr>
            <p:ph type="sldNum" sz="quarter" idx="12"/>
          </p:nvPr>
        </p:nvSpPr>
        <p:spPr/>
        <p:txBody>
          <a:bodyPr/>
          <a:lstStyle/>
          <a:p>
            <a:fld id="{D60DCC4B-B650-47C3-8053-8A0835DF9B5A}" type="slidenum">
              <a:rPr lang="en-US" smtClean="0"/>
              <a:t>‹#›</a:t>
            </a:fld>
            <a:endParaRPr lang="en-US"/>
          </a:p>
        </p:txBody>
      </p:sp>
    </p:spTree>
    <p:extLst>
      <p:ext uri="{BB962C8B-B14F-4D97-AF65-F5344CB8AC3E}">
        <p14:creationId xmlns:p14="http://schemas.microsoft.com/office/powerpoint/2010/main" val="3832040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0" y="6453336"/>
            <a:ext cx="9144000" cy="4046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8" y="80628"/>
            <a:ext cx="8208404" cy="684076"/>
          </a:xfrm>
          <a:solidFill>
            <a:srgbClr val="0070C0"/>
          </a:solidFill>
        </p:spPr>
        <p:txBody>
          <a:bodyPr>
            <a:normAutofit/>
          </a:bodyPr>
          <a:lstStyle>
            <a:lvl1pPr>
              <a:defRPr sz="2500" b="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51520" y="1235893"/>
            <a:ext cx="4320480" cy="2234458"/>
          </a:xfrm>
        </p:spPr>
        <p:txBody>
          <a:bodyPr/>
          <a:lstStyle>
            <a:lvl1pPr marL="457200" indent="-457200">
              <a:buFont typeface="+mj-lt"/>
              <a:buAutoNum type="arabicPeriod"/>
              <a:defRPr/>
            </a:lvl1pPr>
            <a:lvl2pPr marL="914400" indent="-457200">
              <a:buFont typeface="+mj-lt"/>
              <a:buAutoNum type="alphaLcPeriod"/>
              <a:defRPr/>
            </a:lvl2pPr>
            <a:lvl3pPr marL="1428750" indent="-514350">
              <a:buFont typeface="+mj-lt"/>
              <a:buAutoNum type="romanLcPeriod"/>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5496" y="6453336"/>
            <a:ext cx="1116124" cy="365125"/>
          </a:xfrm>
        </p:spPr>
        <p:txBody>
          <a:bodyPr/>
          <a:lstStyle>
            <a:lvl1pPr>
              <a:defRPr sz="1800" b="0">
                <a:solidFill>
                  <a:schemeClr val="bg1"/>
                </a:solidFill>
              </a:defRPr>
            </a:lvl1pPr>
          </a:lstStyle>
          <a:p>
            <a:fld id="{626C1CC4-874A-4DF3-B737-7AE8251301DF}" type="datetime12">
              <a:rPr lang="en-US" smtClean="0"/>
              <a:t>7:20 AM</a:t>
            </a:fld>
            <a:endParaRPr lang="en-US" dirty="0"/>
          </a:p>
        </p:txBody>
      </p:sp>
      <p:sp>
        <p:nvSpPr>
          <p:cNvPr id="5" name="Footer Placeholder 4"/>
          <p:cNvSpPr>
            <a:spLocks noGrp="1"/>
          </p:cNvSpPr>
          <p:nvPr>
            <p:ph type="ftr" sz="quarter" idx="11"/>
          </p:nvPr>
        </p:nvSpPr>
        <p:spPr>
          <a:xfrm>
            <a:off x="2901871" y="6451401"/>
            <a:ext cx="3340257" cy="408533"/>
          </a:xfrm>
        </p:spPr>
        <p:txBody>
          <a:bodyPr/>
          <a:lstStyle>
            <a:lvl1pPr>
              <a:defRPr sz="1800" b="0">
                <a:solidFill>
                  <a:schemeClr val="bg1"/>
                </a:solidFill>
              </a:defRPr>
            </a:lvl1pPr>
          </a:lstStyle>
          <a:p>
            <a:r>
              <a:rPr lang="en-US" dirty="0"/>
              <a:t>Rapid manufacturing technology</a:t>
            </a:r>
          </a:p>
        </p:txBody>
      </p:sp>
      <p:sp>
        <p:nvSpPr>
          <p:cNvPr id="6" name="Slide Number Placeholder 5"/>
          <p:cNvSpPr>
            <a:spLocks noGrp="1"/>
          </p:cNvSpPr>
          <p:nvPr>
            <p:ph type="sldNum" sz="quarter" idx="12"/>
          </p:nvPr>
        </p:nvSpPr>
        <p:spPr>
          <a:xfrm>
            <a:off x="7812360" y="6448251"/>
            <a:ext cx="1296144" cy="365125"/>
          </a:xfrm>
        </p:spPr>
        <p:txBody>
          <a:bodyPr/>
          <a:lstStyle>
            <a:lvl1pPr>
              <a:defRPr sz="1800" b="0">
                <a:solidFill>
                  <a:schemeClr val="bg1"/>
                </a:solidFill>
              </a:defRPr>
            </a:lvl1pPr>
          </a:lstStyle>
          <a:p>
            <a:fld id="{D60DCC4B-B650-47C3-8053-8A0835DF9B5A}" type="slidenum">
              <a:rPr lang="en-US" smtClean="0"/>
              <a:pPr/>
              <a:t>‹#›</a:t>
            </a:fld>
            <a:endParaRPr lang="en-US" dirty="0"/>
          </a:p>
        </p:txBody>
      </p:sp>
      <p:pic>
        <p:nvPicPr>
          <p:cNvPr id="9" name="Picture 8"/>
          <p:cNvPicPr>
            <a:picLocks noChangeAspect="1"/>
          </p:cNvPicPr>
          <p:nvPr userDrawn="1"/>
        </p:nvPicPr>
        <p:blipFill>
          <a:blip r:embed="rId2"/>
          <a:stretch>
            <a:fillRect/>
          </a:stretch>
        </p:blipFill>
        <p:spPr>
          <a:xfrm>
            <a:off x="8335788" y="80628"/>
            <a:ext cx="756084" cy="792966"/>
          </a:xfrm>
          <a:prstGeom prst="rect">
            <a:avLst/>
          </a:prstGeom>
        </p:spPr>
      </p:pic>
    </p:spTree>
    <p:extLst>
      <p:ext uri="{BB962C8B-B14F-4D97-AF65-F5344CB8AC3E}">
        <p14:creationId xmlns:p14="http://schemas.microsoft.com/office/powerpoint/2010/main" val="4092710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8D3FF4-CA85-4EBE-AE27-0ECEE00AC65F}" type="datetime12">
              <a:rPr lang="en-US" smtClean="0"/>
              <a:t>7:20 AM</a:t>
            </a:fld>
            <a:endParaRPr lang="en-US"/>
          </a:p>
        </p:txBody>
      </p:sp>
      <p:sp>
        <p:nvSpPr>
          <p:cNvPr id="5" name="Footer Placeholder 4"/>
          <p:cNvSpPr>
            <a:spLocks noGrp="1"/>
          </p:cNvSpPr>
          <p:nvPr>
            <p:ph type="ftr" sz="quarter" idx="11"/>
          </p:nvPr>
        </p:nvSpPr>
        <p:spPr/>
        <p:txBody>
          <a:bodyPr/>
          <a:lstStyle/>
          <a:p>
            <a:r>
              <a:rPr lang="en-US"/>
              <a:t>Rapid manufacturing technology</a:t>
            </a:r>
          </a:p>
        </p:txBody>
      </p:sp>
      <p:sp>
        <p:nvSpPr>
          <p:cNvPr id="6" name="Slide Number Placeholder 5"/>
          <p:cNvSpPr>
            <a:spLocks noGrp="1"/>
          </p:cNvSpPr>
          <p:nvPr>
            <p:ph type="sldNum" sz="quarter" idx="12"/>
          </p:nvPr>
        </p:nvSpPr>
        <p:spPr/>
        <p:txBody>
          <a:bodyPr/>
          <a:lstStyle/>
          <a:p>
            <a:fld id="{D60DCC4B-B650-47C3-8053-8A0835DF9B5A}" type="slidenum">
              <a:rPr lang="en-US" smtClean="0"/>
              <a:t>‹#›</a:t>
            </a:fld>
            <a:endParaRPr lang="en-US"/>
          </a:p>
        </p:txBody>
      </p:sp>
    </p:spTree>
    <p:extLst>
      <p:ext uri="{BB962C8B-B14F-4D97-AF65-F5344CB8AC3E}">
        <p14:creationId xmlns:p14="http://schemas.microsoft.com/office/powerpoint/2010/main" val="134009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FC3180-B670-47A5-A8B5-99528FFFF109}" type="datetime12">
              <a:rPr lang="en-US" smtClean="0"/>
              <a:t>7:20 AM</a:t>
            </a:fld>
            <a:endParaRPr lang="en-US"/>
          </a:p>
        </p:txBody>
      </p:sp>
      <p:sp>
        <p:nvSpPr>
          <p:cNvPr id="6" name="Footer Placeholder 5"/>
          <p:cNvSpPr>
            <a:spLocks noGrp="1"/>
          </p:cNvSpPr>
          <p:nvPr>
            <p:ph type="ftr" sz="quarter" idx="11"/>
          </p:nvPr>
        </p:nvSpPr>
        <p:spPr/>
        <p:txBody>
          <a:bodyPr/>
          <a:lstStyle/>
          <a:p>
            <a:r>
              <a:rPr lang="en-US"/>
              <a:t>Rapid manufacturing technology</a:t>
            </a:r>
          </a:p>
        </p:txBody>
      </p:sp>
      <p:sp>
        <p:nvSpPr>
          <p:cNvPr id="7" name="Slide Number Placeholder 6"/>
          <p:cNvSpPr>
            <a:spLocks noGrp="1"/>
          </p:cNvSpPr>
          <p:nvPr>
            <p:ph type="sldNum" sz="quarter" idx="12"/>
          </p:nvPr>
        </p:nvSpPr>
        <p:spPr/>
        <p:txBody>
          <a:bodyPr/>
          <a:lstStyle/>
          <a:p>
            <a:fld id="{D60DCC4B-B650-47C3-8053-8A0835DF9B5A}" type="slidenum">
              <a:rPr lang="en-US" smtClean="0"/>
              <a:t>‹#›</a:t>
            </a:fld>
            <a:endParaRPr lang="en-US"/>
          </a:p>
        </p:txBody>
      </p:sp>
    </p:spTree>
    <p:extLst>
      <p:ext uri="{BB962C8B-B14F-4D97-AF65-F5344CB8AC3E}">
        <p14:creationId xmlns:p14="http://schemas.microsoft.com/office/powerpoint/2010/main" val="3935644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CB1269-54CE-45DE-95B1-9FC851C791C4}" type="datetime12">
              <a:rPr lang="en-US" smtClean="0"/>
              <a:t>7:20 AM</a:t>
            </a:fld>
            <a:endParaRPr lang="en-US"/>
          </a:p>
        </p:txBody>
      </p:sp>
      <p:sp>
        <p:nvSpPr>
          <p:cNvPr id="8" name="Footer Placeholder 7"/>
          <p:cNvSpPr>
            <a:spLocks noGrp="1"/>
          </p:cNvSpPr>
          <p:nvPr>
            <p:ph type="ftr" sz="quarter" idx="11"/>
          </p:nvPr>
        </p:nvSpPr>
        <p:spPr/>
        <p:txBody>
          <a:bodyPr/>
          <a:lstStyle/>
          <a:p>
            <a:r>
              <a:rPr lang="en-US"/>
              <a:t>Rapid manufacturing technology</a:t>
            </a:r>
          </a:p>
        </p:txBody>
      </p:sp>
      <p:sp>
        <p:nvSpPr>
          <p:cNvPr id="9" name="Slide Number Placeholder 8"/>
          <p:cNvSpPr>
            <a:spLocks noGrp="1"/>
          </p:cNvSpPr>
          <p:nvPr>
            <p:ph type="sldNum" sz="quarter" idx="12"/>
          </p:nvPr>
        </p:nvSpPr>
        <p:spPr/>
        <p:txBody>
          <a:bodyPr/>
          <a:lstStyle/>
          <a:p>
            <a:fld id="{D60DCC4B-B650-47C3-8053-8A0835DF9B5A}" type="slidenum">
              <a:rPr lang="en-US" smtClean="0"/>
              <a:t>‹#›</a:t>
            </a:fld>
            <a:endParaRPr lang="en-US"/>
          </a:p>
        </p:txBody>
      </p:sp>
    </p:spTree>
    <p:extLst>
      <p:ext uri="{BB962C8B-B14F-4D97-AF65-F5344CB8AC3E}">
        <p14:creationId xmlns:p14="http://schemas.microsoft.com/office/powerpoint/2010/main" val="473635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FE3DB3-5B52-4192-9F21-63EDC802EF2B}" type="datetime12">
              <a:rPr lang="en-US" smtClean="0"/>
              <a:t>7:20 AM</a:t>
            </a:fld>
            <a:endParaRPr lang="en-US"/>
          </a:p>
        </p:txBody>
      </p:sp>
      <p:sp>
        <p:nvSpPr>
          <p:cNvPr id="4" name="Footer Placeholder 3"/>
          <p:cNvSpPr>
            <a:spLocks noGrp="1"/>
          </p:cNvSpPr>
          <p:nvPr>
            <p:ph type="ftr" sz="quarter" idx="11"/>
          </p:nvPr>
        </p:nvSpPr>
        <p:spPr/>
        <p:txBody>
          <a:bodyPr/>
          <a:lstStyle/>
          <a:p>
            <a:r>
              <a:rPr lang="en-US"/>
              <a:t>Rapid manufacturing technology</a:t>
            </a:r>
          </a:p>
        </p:txBody>
      </p:sp>
      <p:sp>
        <p:nvSpPr>
          <p:cNvPr id="5" name="Slide Number Placeholder 4"/>
          <p:cNvSpPr>
            <a:spLocks noGrp="1"/>
          </p:cNvSpPr>
          <p:nvPr>
            <p:ph type="sldNum" sz="quarter" idx="12"/>
          </p:nvPr>
        </p:nvSpPr>
        <p:spPr/>
        <p:txBody>
          <a:bodyPr/>
          <a:lstStyle/>
          <a:p>
            <a:fld id="{D60DCC4B-B650-47C3-8053-8A0835DF9B5A}" type="slidenum">
              <a:rPr lang="en-US" smtClean="0"/>
              <a:t>‹#›</a:t>
            </a:fld>
            <a:endParaRPr lang="en-US"/>
          </a:p>
        </p:txBody>
      </p:sp>
    </p:spTree>
    <p:extLst>
      <p:ext uri="{BB962C8B-B14F-4D97-AF65-F5344CB8AC3E}">
        <p14:creationId xmlns:p14="http://schemas.microsoft.com/office/powerpoint/2010/main" val="425267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EF8C7C-DAD9-4A9A-93C3-E9BD67C856C4}" type="datetime12">
              <a:rPr lang="en-US" smtClean="0"/>
              <a:t>7:20 AM</a:t>
            </a:fld>
            <a:endParaRPr lang="en-US"/>
          </a:p>
        </p:txBody>
      </p:sp>
      <p:sp>
        <p:nvSpPr>
          <p:cNvPr id="3" name="Footer Placeholder 2"/>
          <p:cNvSpPr>
            <a:spLocks noGrp="1"/>
          </p:cNvSpPr>
          <p:nvPr>
            <p:ph type="ftr" sz="quarter" idx="11"/>
          </p:nvPr>
        </p:nvSpPr>
        <p:spPr/>
        <p:txBody>
          <a:bodyPr/>
          <a:lstStyle/>
          <a:p>
            <a:r>
              <a:rPr lang="en-US"/>
              <a:t>Rapid manufacturing technology</a:t>
            </a:r>
          </a:p>
        </p:txBody>
      </p:sp>
      <p:sp>
        <p:nvSpPr>
          <p:cNvPr id="4" name="Slide Number Placeholder 3"/>
          <p:cNvSpPr>
            <a:spLocks noGrp="1"/>
          </p:cNvSpPr>
          <p:nvPr>
            <p:ph type="sldNum" sz="quarter" idx="12"/>
          </p:nvPr>
        </p:nvSpPr>
        <p:spPr/>
        <p:txBody>
          <a:bodyPr/>
          <a:lstStyle/>
          <a:p>
            <a:fld id="{D60DCC4B-B650-47C3-8053-8A0835DF9B5A}" type="slidenum">
              <a:rPr lang="en-US" smtClean="0"/>
              <a:t>‹#›</a:t>
            </a:fld>
            <a:endParaRPr lang="en-US"/>
          </a:p>
        </p:txBody>
      </p:sp>
    </p:spTree>
    <p:extLst>
      <p:ext uri="{BB962C8B-B14F-4D97-AF65-F5344CB8AC3E}">
        <p14:creationId xmlns:p14="http://schemas.microsoft.com/office/powerpoint/2010/main" val="239148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4B24CD-9ABD-43C9-8709-6E379C3B8F0D}" type="datetime12">
              <a:rPr lang="en-US" smtClean="0"/>
              <a:t>7:20 AM</a:t>
            </a:fld>
            <a:endParaRPr lang="en-US"/>
          </a:p>
        </p:txBody>
      </p:sp>
      <p:sp>
        <p:nvSpPr>
          <p:cNvPr id="6" name="Footer Placeholder 5"/>
          <p:cNvSpPr>
            <a:spLocks noGrp="1"/>
          </p:cNvSpPr>
          <p:nvPr>
            <p:ph type="ftr" sz="quarter" idx="11"/>
          </p:nvPr>
        </p:nvSpPr>
        <p:spPr/>
        <p:txBody>
          <a:bodyPr/>
          <a:lstStyle/>
          <a:p>
            <a:r>
              <a:rPr lang="en-US"/>
              <a:t>Rapid manufacturing technology</a:t>
            </a:r>
          </a:p>
        </p:txBody>
      </p:sp>
      <p:sp>
        <p:nvSpPr>
          <p:cNvPr id="7" name="Slide Number Placeholder 6"/>
          <p:cNvSpPr>
            <a:spLocks noGrp="1"/>
          </p:cNvSpPr>
          <p:nvPr>
            <p:ph type="sldNum" sz="quarter" idx="12"/>
          </p:nvPr>
        </p:nvSpPr>
        <p:spPr/>
        <p:txBody>
          <a:bodyPr/>
          <a:lstStyle/>
          <a:p>
            <a:fld id="{D60DCC4B-B650-47C3-8053-8A0835DF9B5A}" type="slidenum">
              <a:rPr lang="en-US" smtClean="0"/>
              <a:t>‹#›</a:t>
            </a:fld>
            <a:endParaRPr lang="en-US"/>
          </a:p>
        </p:txBody>
      </p:sp>
    </p:spTree>
    <p:extLst>
      <p:ext uri="{BB962C8B-B14F-4D97-AF65-F5344CB8AC3E}">
        <p14:creationId xmlns:p14="http://schemas.microsoft.com/office/powerpoint/2010/main" val="572270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BBFAAB-B0FE-4B4D-9FD3-3777CC35044D}" type="datetime12">
              <a:rPr lang="en-US" smtClean="0"/>
              <a:t>7:20 AM</a:t>
            </a:fld>
            <a:endParaRPr lang="en-US"/>
          </a:p>
        </p:txBody>
      </p:sp>
      <p:sp>
        <p:nvSpPr>
          <p:cNvPr id="6" name="Footer Placeholder 5"/>
          <p:cNvSpPr>
            <a:spLocks noGrp="1"/>
          </p:cNvSpPr>
          <p:nvPr>
            <p:ph type="ftr" sz="quarter" idx="11"/>
          </p:nvPr>
        </p:nvSpPr>
        <p:spPr/>
        <p:txBody>
          <a:bodyPr/>
          <a:lstStyle/>
          <a:p>
            <a:r>
              <a:rPr lang="en-US"/>
              <a:t>Rapid manufacturing technology</a:t>
            </a:r>
          </a:p>
        </p:txBody>
      </p:sp>
      <p:sp>
        <p:nvSpPr>
          <p:cNvPr id="7" name="Slide Number Placeholder 6"/>
          <p:cNvSpPr>
            <a:spLocks noGrp="1"/>
          </p:cNvSpPr>
          <p:nvPr>
            <p:ph type="sldNum" sz="quarter" idx="12"/>
          </p:nvPr>
        </p:nvSpPr>
        <p:spPr/>
        <p:txBody>
          <a:bodyPr/>
          <a:lstStyle/>
          <a:p>
            <a:fld id="{D60DCC4B-B650-47C3-8053-8A0835DF9B5A}" type="slidenum">
              <a:rPr lang="en-US" smtClean="0"/>
              <a:t>‹#›</a:t>
            </a:fld>
            <a:endParaRPr lang="en-US"/>
          </a:p>
        </p:txBody>
      </p:sp>
    </p:spTree>
    <p:extLst>
      <p:ext uri="{BB962C8B-B14F-4D97-AF65-F5344CB8AC3E}">
        <p14:creationId xmlns:p14="http://schemas.microsoft.com/office/powerpoint/2010/main" val="3067046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6632"/>
            <a:ext cx="7956376" cy="854968"/>
          </a:xfrm>
          <a:prstGeom prst="rect">
            <a:avLst/>
          </a:prstGeom>
          <a:solidFill>
            <a:schemeClr val="bg1">
              <a:lumMod val="85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51520" y="1235893"/>
            <a:ext cx="4320480" cy="1865126"/>
          </a:xfrm>
          <a:prstGeom prst="rect">
            <a:avLst/>
          </a:prstGeom>
          <a:noFill/>
          <a:effectLst>
            <a:softEdge rad="12700"/>
          </a:effectLst>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EC3E3-3759-491D-ACD9-64B3C32C8841}" type="datetime12">
              <a:rPr lang="en-US" smtClean="0"/>
              <a:t>7:20 AM</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Rapid manufacturing technology</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DCC4B-B650-47C3-8053-8A0835DF9B5A}" type="slidenum">
              <a:rPr lang="en-US" smtClean="0"/>
              <a:t>‹#›</a:t>
            </a:fld>
            <a:endParaRPr lang="en-US"/>
          </a:p>
        </p:txBody>
      </p:sp>
    </p:spTree>
    <p:extLst>
      <p:ext uri="{BB962C8B-B14F-4D97-AF65-F5344CB8AC3E}">
        <p14:creationId xmlns:p14="http://schemas.microsoft.com/office/powerpoint/2010/main" val="4231479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spcBef>
          <a:spcPct val="0"/>
        </a:spcBef>
        <a:buNone/>
        <a:defRPr sz="2800" b="1" kern="1200">
          <a:solidFill>
            <a:schemeClr val="tx1"/>
          </a:solidFill>
          <a:latin typeface="+mj-lt"/>
          <a:ea typeface="+mj-ea"/>
          <a:cs typeface="Arial" pitchFamily="34" charset="0"/>
        </a:defRPr>
      </a:lvl1pPr>
    </p:titleStyle>
    <p:bodyStyle>
      <a:lvl1pPr marL="342900" indent="-342900" algn="l" defTabSz="914400" rtl="0" eaLnBrk="1" latinLnBrk="0" hangingPunct="1">
        <a:spcBef>
          <a:spcPct val="20000"/>
        </a:spcBef>
        <a:buClr>
          <a:srgbClr val="0070C0"/>
        </a:buClr>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Clr>
          <a:srgbClr val="0070C0"/>
        </a:buClr>
        <a:buFont typeface="Arial"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9502" y="61647"/>
            <a:ext cx="7308812" cy="1032308"/>
          </a:xfrm>
        </p:spPr>
        <p:txBody>
          <a:bodyPr>
            <a:normAutofit/>
          </a:bodyPr>
          <a:lstStyle/>
          <a:p>
            <a:r>
              <a:rPr lang="en-US" sz="3600" b="0" dirty="0"/>
              <a:t>Rapid </a:t>
            </a:r>
            <a:r>
              <a:rPr lang="en-US" sz="3600" b="0" dirty="0" smtClean="0"/>
              <a:t>Manufacturing </a:t>
            </a:r>
            <a:r>
              <a:rPr lang="en-US" sz="3600" b="0" dirty="0"/>
              <a:t>T</a:t>
            </a:r>
            <a:r>
              <a:rPr lang="en-US" sz="3600" b="0" dirty="0" smtClean="0"/>
              <a:t>echnologies</a:t>
            </a:r>
            <a:endParaRPr lang="en-US" sz="3600" dirty="0"/>
          </a:p>
        </p:txBody>
      </p:sp>
      <p:sp>
        <p:nvSpPr>
          <p:cNvPr id="8" name="Subtitle 2"/>
          <p:cNvSpPr txBox="1">
            <a:spLocks/>
          </p:cNvSpPr>
          <p:nvPr/>
        </p:nvSpPr>
        <p:spPr>
          <a:xfrm>
            <a:off x="1185766" y="3248980"/>
            <a:ext cx="6228692" cy="1261884"/>
          </a:xfrm>
          <a:prstGeom prst="rect">
            <a:avLst/>
          </a:prstGeom>
          <a:solidFill>
            <a:srgbClr val="0070C0"/>
          </a:solidFill>
          <a:effectLst>
            <a:softEdge rad="12700"/>
          </a:effectLst>
        </p:spPr>
        <p:txBody>
          <a:bodyPr vert="horz" wrap="square" lIns="91440" tIns="45720" rIns="91440" bIns="45720" rtlCol="0">
            <a:spAutoFit/>
          </a:bodyPr>
          <a:lstStyle>
            <a:lvl1pPr marL="0" indent="0" algn="ctr" defTabSz="914400" rtl="0" eaLnBrk="1" latinLnBrk="0" hangingPunct="1">
              <a:spcBef>
                <a:spcPct val="20000"/>
              </a:spcBef>
              <a:buClr>
                <a:srgbClr val="0070C0"/>
              </a:buClr>
              <a:buFont typeface="Arial" pitchFamily="34" charset="0"/>
              <a:buNone/>
              <a:defRPr sz="2400" kern="1200">
                <a:solidFill>
                  <a:schemeClr val="bg1"/>
                </a:solidFill>
                <a:latin typeface="+mn-lt"/>
                <a:ea typeface="+mn-ea"/>
                <a:cs typeface="+mn-cs"/>
              </a:defRPr>
            </a:lvl1pPr>
            <a:lvl2pPr marL="457200" indent="0" algn="ctr" defTabSz="914400" rtl="0" eaLnBrk="1" latinLnBrk="0" hangingPunct="1">
              <a:spcBef>
                <a:spcPct val="20000"/>
              </a:spcBef>
              <a:buClr>
                <a:srgbClr val="0070C0"/>
              </a:buClr>
              <a:buFont typeface="Arial" pitchFamily="34" charset="0"/>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pPr>
            <a:r>
              <a:rPr lang="en-US" sz="1600" u="sng" dirty="0">
                <a:solidFill>
                  <a:schemeClr val="accent2">
                    <a:lumMod val="50000"/>
                  </a:schemeClr>
                </a:solidFill>
              </a:rPr>
              <a:t>Course Instructor</a:t>
            </a:r>
          </a:p>
          <a:p>
            <a:pPr>
              <a:spcBef>
                <a:spcPts val="0"/>
              </a:spcBef>
            </a:pPr>
            <a:r>
              <a:rPr lang="en-US" sz="2000" dirty="0">
                <a:solidFill>
                  <a:srgbClr val="FFFF00"/>
                </a:solidFill>
              </a:rPr>
              <a:t>Dr. </a:t>
            </a:r>
            <a:r>
              <a:rPr lang="en-US" sz="2000" dirty="0" err="1" smtClean="0">
                <a:solidFill>
                  <a:srgbClr val="FFFF00"/>
                </a:solidFill>
              </a:rPr>
              <a:t>Senthil</a:t>
            </a:r>
            <a:r>
              <a:rPr lang="en-US" sz="2000" dirty="0" smtClean="0">
                <a:solidFill>
                  <a:srgbClr val="FFFF00"/>
                </a:solidFill>
              </a:rPr>
              <a:t> Kumar M.</a:t>
            </a:r>
            <a:endParaRPr lang="en-US" sz="2000" dirty="0">
              <a:solidFill>
                <a:srgbClr val="FFFF00"/>
              </a:solidFill>
            </a:endParaRPr>
          </a:p>
          <a:p>
            <a:pPr>
              <a:spcBef>
                <a:spcPts val="0"/>
              </a:spcBef>
            </a:pPr>
            <a:r>
              <a:rPr lang="en-US" sz="2000" dirty="0">
                <a:solidFill>
                  <a:srgbClr val="FFFF00"/>
                </a:solidFill>
              </a:rPr>
              <a:t>School of Mechanical </a:t>
            </a:r>
            <a:r>
              <a:rPr lang="en-US" sz="2000" dirty="0" smtClean="0">
                <a:solidFill>
                  <a:srgbClr val="FFFF00"/>
                </a:solidFill>
              </a:rPr>
              <a:t> Engineering  (SMEC)</a:t>
            </a:r>
            <a:endParaRPr lang="en-US" sz="2000" dirty="0">
              <a:solidFill>
                <a:srgbClr val="FFFF00"/>
              </a:solidFill>
            </a:endParaRPr>
          </a:p>
          <a:p>
            <a:pPr>
              <a:spcBef>
                <a:spcPts val="0"/>
              </a:spcBef>
            </a:pPr>
            <a:r>
              <a:rPr lang="en-US" sz="2000" dirty="0">
                <a:solidFill>
                  <a:srgbClr val="FFFF00"/>
                </a:solidFill>
              </a:rPr>
              <a:t>VIT Chennai</a:t>
            </a:r>
          </a:p>
        </p:txBody>
      </p:sp>
      <p:sp>
        <p:nvSpPr>
          <p:cNvPr id="7" name="Subtitle 2"/>
          <p:cNvSpPr txBox="1">
            <a:spLocks/>
          </p:cNvSpPr>
          <p:nvPr/>
        </p:nvSpPr>
        <p:spPr>
          <a:xfrm>
            <a:off x="215516" y="1020784"/>
            <a:ext cx="3203848" cy="461665"/>
          </a:xfrm>
          <a:prstGeom prst="rect">
            <a:avLst/>
          </a:prstGeom>
          <a:gradFill>
            <a:gsLst>
              <a:gs pos="0">
                <a:srgbClr val="0070C0"/>
              </a:gs>
              <a:gs pos="95000">
                <a:schemeClr val="accent1">
                  <a:tint val="44500"/>
                  <a:satMod val="160000"/>
                </a:schemeClr>
              </a:gs>
            </a:gsLst>
            <a:lin ang="5400000" scaled="0"/>
          </a:gradFill>
          <a:effectLst>
            <a:softEdge rad="12700"/>
          </a:effectLst>
        </p:spPr>
        <p:txBody>
          <a:bodyPr vert="horz" wrap="square" lIns="91440" tIns="45720" rIns="91440" bIns="45720" rtlCol="0">
            <a:spAutoFit/>
          </a:bodyPr>
          <a:lstStyle>
            <a:lvl1pPr marL="0" indent="0" algn="ctr" defTabSz="914400" rtl="0" eaLnBrk="1" latinLnBrk="0" hangingPunct="1">
              <a:spcBef>
                <a:spcPct val="20000"/>
              </a:spcBef>
              <a:buClr>
                <a:srgbClr val="0070C0"/>
              </a:buClr>
              <a:buFont typeface="Arial" pitchFamily="34" charset="0"/>
              <a:buNone/>
              <a:defRPr sz="2400" kern="1200">
                <a:solidFill>
                  <a:schemeClr val="bg1"/>
                </a:solidFill>
                <a:latin typeface="+mn-lt"/>
                <a:ea typeface="+mn-ea"/>
                <a:cs typeface="+mn-cs"/>
              </a:defRPr>
            </a:lvl1pPr>
            <a:lvl2pPr marL="457200" indent="0" algn="ctr" defTabSz="914400" rtl="0" eaLnBrk="1" latinLnBrk="0" hangingPunct="1">
              <a:spcBef>
                <a:spcPct val="20000"/>
              </a:spcBef>
              <a:buClr>
                <a:srgbClr val="0070C0"/>
              </a:buClr>
              <a:buFont typeface="Arial" pitchFamily="34" charset="0"/>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dirty="0"/>
              <a:t>Course code: </a:t>
            </a:r>
            <a:r>
              <a:rPr lang="en-US" sz="2000" b="1" dirty="0">
                <a:solidFill>
                  <a:schemeClr val="accent2">
                    <a:lumMod val="50000"/>
                  </a:schemeClr>
                </a:solidFill>
              </a:rPr>
              <a:t>MEE2016</a:t>
            </a:r>
          </a:p>
        </p:txBody>
      </p:sp>
    </p:spTree>
    <p:extLst>
      <p:ext uri="{BB962C8B-B14F-4D97-AF65-F5344CB8AC3E}">
        <p14:creationId xmlns:p14="http://schemas.microsoft.com/office/powerpoint/2010/main" val="2921989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10</a:t>
            </a:fld>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26" y="1052736"/>
            <a:ext cx="8977774" cy="249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5" descr="Additive Manufacturing Technologies: An Overview about 3D Printing Methods  and Future Prospec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208" y="3557042"/>
            <a:ext cx="488632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4462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process</a:t>
            </a:r>
            <a:endParaRPr lang="en-US" dirty="0"/>
          </a:p>
        </p:txBody>
      </p:sp>
      <p:sp>
        <p:nvSpPr>
          <p:cNvPr id="4" name="Footer Placeholder 3"/>
          <p:cNvSpPr>
            <a:spLocks noGrp="1"/>
          </p:cNvSpPr>
          <p:nvPr>
            <p:ph type="ftr" sz="quarter" idx="11"/>
          </p:nvPr>
        </p:nvSpPr>
        <p:spPr/>
        <p:txBody>
          <a:bodyPr/>
          <a:lstStyle/>
          <a:p>
            <a:r>
              <a:rPr lang="en-US" smtClean="0"/>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11</a:t>
            </a:fld>
            <a:endParaRPr lang="en-US" dirty="0"/>
          </a:p>
        </p:txBody>
      </p:sp>
      <p:sp>
        <p:nvSpPr>
          <p:cNvPr id="6" name="AutoShape 2" descr="Additive Manufacturing Technologies: An Overview about 3D Printing Methods  and Future Prospec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dditive Manufacturing Technologies: An Overview about 3D Printing Methods  and Future Prospect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268760"/>
            <a:ext cx="8472238" cy="4644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55789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Generic AM Process</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12</a:t>
            </a:fld>
            <a:endParaRPr lang="en-US" dirty="0"/>
          </a:p>
        </p:txBody>
      </p:sp>
      <p:grpSp>
        <p:nvGrpSpPr>
          <p:cNvPr id="3" name="Group 2"/>
          <p:cNvGrpSpPr/>
          <p:nvPr/>
        </p:nvGrpSpPr>
        <p:grpSpPr>
          <a:xfrm>
            <a:off x="971600" y="944724"/>
            <a:ext cx="6948772" cy="5039041"/>
            <a:chOff x="971600" y="944724"/>
            <a:chExt cx="6948772" cy="5039041"/>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944724"/>
              <a:ext cx="6732748" cy="503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679509"/>
              <a:ext cx="2922157"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TextBox 5"/>
          <p:cNvSpPr txBox="1"/>
          <p:nvPr/>
        </p:nvSpPr>
        <p:spPr>
          <a:xfrm>
            <a:off x="6948264" y="5983765"/>
            <a:ext cx="1491562" cy="369332"/>
          </a:xfrm>
          <a:prstGeom prst="rect">
            <a:avLst/>
          </a:prstGeom>
          <a:noFill/>
        </p:spPr>
        <p:txBody>
          <a:bodyPr wrap="none" rtlCol="0">
            <a:spAutoFit/>
          </a:bodyPr>
          <a:lstStyle/>
          <a:p>
            <a:r>
              <a:rPr lang="en-US" b="1" dirty="0">
                <a:solidFill>
                  <a:srgbClr val="C00000"/>
                </a:solidFill>
              </a:rPr>
              <a:t>Gibson et al., </a:t>
            </a:r>
          </a:p>
        </p:txBody>
      </p:sp>
    </p:spTree>
    <p:extLst>
      <p:ext uri="{BB962C8B-B14F-4D97-AF65-F5344CB8AC3E}">
        <p14:creationId xmlns:p14="http://schemas.microsoft.com/office/powerpoint/2010/main" val="21479319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Generic AM Process</a:t>
            </a:r>
          </a:p>
        </p:txBody>
      </p:sp>
      <p:sp>
        <p:nvSpPr>
          <p:cNvPr id="3" name="Content Placeholder 2"/>
          <p:cNvSpPr>
            <a:spLocks noGrp="1"/>
          </p:cNvSpPr>
          <p:nvPr>
            <p:ph idx="1"/>
          </p:nvPr>
        </p:nvSpPr>
        <p:spPr>
          <a:xfrm>
            <a:off x="251520" y="800708"/>
            <a:ext cx="8676964" cy="6149376"/>
          </a:xfrm>
        </p:spPr>
        <p:txBody>
          <a:bodyPr/>
          <a:lstStyle/>
          <a:p>
            <a:pPr marL="0" indent="0">
              <a:buNone/>
            </a:pPr>
            <a:r>
              <a:rPr lang="en-US" b="1" dirty="0">
                <a:solidFill>
                  <a:srgbClr val="C00000"/>
                </a:solidFill>
              </a:rPr>
              <a:t>Step 1: CAD</a:t>
            </a:r>
          </a:p>
          <a:p>
            <a:pPr algn="just">
              <a:buFont typeface="Arial" pitchFamily="34" charset="0"/>
              <a:buChar char="•"/>
            </a:pPr>
            <a:r>
              <a:rPr lang="en-IN" dirty="0"/>
              <a:t>All AM parts must start from a software model that fully describes the external geometry. </a:t>
            </a:r>
          </a:p>
          <a:p>
            <a:pPr algn="just">
              <a:buFont typeface="Arial" pitchFamily="34" charset="0"/>
              <a:buChar char="•"/>
            </a:pPr>
            <a:r>
              <a:rPr lang="en-IN" dirty="0"/>
              <a:t>This can involve the use of almost any professional CAD solid </a:t>
            </a:r>
            <a:r>
              <a:rPr lang="en-US" dirty="0"/>
              <a:t>modeling</a:t>
            </a:r>
            <a:r>
              <a:rPr lang="en-IN" dirty="0"/>
              <a:t> software, but the output must be a 3D solid or surface representation. </a:t>
            </a:r>
          </a:p>
          <a:p>
            <a:pPr algn="just">
              <a:buFont typeface="Arial" pitchFamily="34" charset="0"/>
              <a:buChar char="•"/>
            </a:pPr>
            <a:r>
              <a:rPr lang="en-IN" dirty="0"/>
              <a:t>Reverse engineering equipment (e.g. laser scanning) can also be used to create this </a:t>
            </a:r>
            <a:r>
              <a:rPr lang="en-US" dirty="0"/>
              <a:t>representation.</a:t>
            </a:r>
          </a:p>
          <a:p>
            <a:pPr marL="0" indent="0" algn="just">
              <a:buNone/>
            </a:pPr>
            <a:r>
              <a:rPr lang="en-IN" b="1" dirty="0">
                <a:solidFill>
                  <a:srgbClr val="C00000"/>
                </a:solidFill>
              </a:rPr>
              <a:t>Step 2: Conversion to STL</a:t>
            </a:r>
          </a:p>
          <a:p>
            <a:pPr algn="just">
              <a:buFont typeface="Arial" pitchFamily="34" charset="0"/>
              <a:buChar char="•"/>
            </a:pPr>
            <a:r>
              <a:rPr lang="en-IN" dirty="0"/>
              <a:t>Nearly every AM machine accepts the STL file format, which has become a </a:t>
            </a:r>
            <a:r>
              <a:rPr lang="en-IN" dirty="0" smtClean="0"/>
              <a:t>standard</a:t>
            </a:r>
            <a:r>
              <a:rPr lang="en-IN" dirty="0"/>
              <a:t>, and nearly every CAD system can output such a file format. </a:t>
            </a:r>
          </a:p>
          <a:p>
            <a:pPr algn="just">
              <a:buFont typeface="Arial" pitchFamily="34" charset="0"/>
              <a:buChar char="•"/>
            </a:pPr>
            <a:r>
              <a:rPr lang="en-IN" dirty="0"/>
              <a:t>This file describes the external closed surfaces of the original CAD model and forms the basis for calculation of the slices.</a:t>
            </a:r>
          </a:p>
          <a:p>
            <a:pPr algn="just">
              <a:buFont typeface="Arial" pitchFamily="34" charset="0"/>
              <a:buChar char="•"/>
            </a:pP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13</a:t>
            </a:fld>
            <a:endParaRPr lang="en-US" dirty="0"/>
          </a:p>
        </p:txBody>
      </p:sp>
    </p:spTree>
    <p:extLst>
      <p:ext uri="{BB962C8B-B14F-4D97-AF65-F5344CB8AC3E}">
        <p14:creationId xmlns:p14="http://schemas.microsoft.com/office/powerpoint/2010/main" val="653611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Generic AM Process</a:t>
            </a:r>
            <a:endParaRPr lang="en-US" dirty="0"/>
          </a:p>
        </p:txBody>
      </p:sp>
      <p:sp>
        <p:nvSpPr>
          <p:cNvPr id="3" name="Content Placeholder 2"/>
          <p:cNvSpPr>
            <a:spLocks noGrp="1"/>
          </p:cNvSpPr>
          <p:nvPr>
            <p:ph idx="1"/>
          </p:nvPr>
        </p:nvSpPr>
        <p:spPr>
          <a:xfrm>
            <a:off x="287524" y="1268760"/>
            <a:ext cx="8676964" cy="4154984"/>
          </a:xfrm>
        </p:spPr>
        <p:txBody>
          <a:bodyPr/>
          <a:lstStyle/>
          <a:p>
            <a:pPr marL="0" indent="0">
              <a:buNone/>
            </a:pPr>
            <a:r>
              <a:rPr lang="en-IN" b="1" dirty="0">
                <a:solidFill>
                  <a:srgbClr val="C00000"/>
                </a:solidFill>
              </a:rPr>
              <a:t>Step 3: Transfer to AM Machine and STL File Manipulation</a:t>
            </a:r>
          </a:p>
          <a:p>
            <a:pPr algn="just">
              <a:buFont typeface="Arial" pitchFamily="34" charset="0"/>
              <a:buChar char="•"/>
            </a:pPr>
            <a:r>
              <a:rPr lang="en-IN" dirty="0"/>
              <a:t>The STL file describing the part must be transferred to the AM machine. </a:t>
            </a:r>
          </a:p>
          <a:p>
            <a:pPr algn="just">
              <a:buFont typeface="Arial" pitchFamily="34" charset="0"/>
              <a:buChar char="•"/>
            </a:pPr>
            <a:r>
              <a:rPr lang="en-IN" dirty="0"/>
              <a:t>Here, there may be some general manipulation of the file so that it </a:t>
            </a:r>
            <a:r>
              <a:rPr lang="en-IN" dirty="0" smtClean="0"/>
              <a:t>has </a:t>
            </a:r>
            <a:r>
              <a:rPr lang="en-IN" dirty="0"/>
              <a:t>the correct size, position, </a:t>
            </a:r>
            <a:r>
              <a:rPr lang="en-US" dirty="0"/>
              <a:t>and orientation for building.</a:t>
            </a:r>
          </a:p>
          <a:p>
            <a:pPr marL="0" indent="0" algn="just">
              <a:buNone/>
            </a:pPr>
            <a:r>
              <a:rPr lang="en-IN" b="1" dirty="0">
                <a:solidFill>
                  <a:srgbClr val="C00000"/>
                </a:solidFill>
              </a:rPr>
              <a:t>Step 4: Machine Setup</a:t>
            </a:r>
          </a:p>
          <a:p>
            <a:pPr algn="just">
              <a:buFont typeface="Arial" pitchFamily="34" charset="0"/>
              <a:buChar char="•"/>
            </a:pPr>
            <a:r>
              <a:rPr lang="en-IN" dirty="0"/>
              <a:t>The AM machine must be properly set up prior to the build process. </a:t>
            </a:r>
          </a:p>
          <a:p>
            <a:pPr algn="just">
              <a:buFont typeface="Arial" pitchFamily="34" charset="0"/>
              <a:buChar char="•"/>
            </a:pPr>
            <a:r>
              <a:rPr lang="en-IN" dirty="0"/>
              <a:t>Such settings would relate to the build parameters like the material constraints, energy source, </a:t>
            </a:r>
            <a:r>
              <a:rPr lang="en-US" dirty="0"/>
              <a:t>layer thickness, timings, etc.</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14</a:t>
            </a:fld>
            <a:endParaRPr lang="en-US" dirty="0"/>
          </a:p>
        </p:txBody>
      </p:sp>
    </p:spTree>
    <p:extLst>
      <p:ext uri="{BB962C8B-B14F-4D97-AF65-F5344CB8AC3E}">
        <p14:creationId xmlns:p14="http://schemas.microsoft.com/office/powerpoint/2010/main" val="19266213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Generic AM Process</a:t>
            </a:r>
            <a:endParaRPr lang="en-US" dirty="0"/>
          </a:p>
        </p:txBody>
      </p:sp>
      <p:sp>
        <p:nvSpPr>
          <p:cNvPr id="3" name="Content Placeholder 2"/>
          <p:cNvSpPr>
            <a:spLocks noGrp="1"/>
          </p:cNvSpPr>
          <p:nvPr>
            <p:ph idx="1"/>
          </p:nvPr>
        </p:nvSpPr>
        <p:spPr>
          <a:xfrm>
            <a:off x="287524" y="980728"/>
            <a:ext cx="8676964" cy="5336846"/>
          </a:xfrm>
        </p:spPr>
        <p:txBody>
          <a:bodyPr/>
          <a:lstStyle/>
          <a:p>
            <a:pPr marL="0" indent="0">
              <a:buNone/>
            </a:pPr>
            <a:r>
              <a:rPr lang="en-US" b="1" dirty="0">
                <a:solidFill>
                  <a:srgbClr val="C00000"/>
                </a:solidFill>
              </a:rPr>
              <a:t>Step 5: Build</a:t>
            </a:r>
          </a:p>
          <a:p>
            <a:pPr algn="just">
              <a:buFont typeface="Arial" pitchFamily="34" charset="0"/>
              <a:buChar char="•"/>
            </a:pPr>
            <a:r>
              <a:rPr lang="en-IN" dirty="0"/>
              <a:t>Building the part is mainly an automated process and the machine can largely carry on without supervision. </a:t>
            </a:r>
          </a:p>
          <a:p>
            <a:pPr algn="just">
              <a:buFont typeface="Arial" pitchFamily="34" charset="0"/>
              <a:buChar char="•"/>
            </a:pPr>
            <a:r>
              <a:rPr lang="en-IN" dirty="0"/>
              <a:t>Only superficial monitoring of the machine needs to take place at this time to ensure no errors have taken place like running out of material, power or software glitches, etc.</a:t>
            </a:r>
          </a:p>
          <a:p>
            <a:pPr marL="0" indent="0">
              <a:buNone/>
            </a:pPr>
            <a:r>
              <a:rPr lang="en-US" b="1" dirty="0">
                <a:solidFill>
                  <a:srgbClr val="C00000"/>
                </a:solidFill>
              </a:rPr>
              <a:t>Step 6: Removal</a:t>
            </a:r>
          </a:p>
          <a:p>
            <a:pPr algn="just">
              <a:buFont typeface="Arial" pitchFamily="34" charset="0"/>
              <a:buChar char="•"/>
            </a:pPr>
            <a:r>
              <a:rPr lang="en-IN" dirty="0"/>
              <a:t>Once the AM machine has completed the build, the parts must be removed. </a:t>
            </a:r>
          </a:p>
          <a:p>
            <a:pPr algn="just">
              <a:buFont typeface="Arial" pitchFamily="34" charset="0"/>
              <a:buChar char="•"/>
            </a:pPr>
            <a:r>
              <a:rPr lang="en-IN" dirty="0"/>
              <a:t>This may require interaction with the machine, which may have safety interlocks to ensure for example that the operating temperatures are sufficiently low or that there are no actively moving parts.</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15</a:t>
            </a:fld>
            <a:endParaRPr lang="en-US" dirty="0"/>
          </a:p>
        </p:txBody>
      </p:sp>
    </p:spTree>
    <p:extLst>
      <p:ext uri="{BB962C8B-B14F-4D97-AF65-F5344CB8AC3E}">
        <p14:creationId xmlns:p14="http://schemas.microsoft.com/office/powerpoint/2010/main" val="10317545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Generic AM Process</a:t>
            </a:r>
            <a:endParaRPr lang="en-US" dirty="0"/>
          </a:p>
        </p:txBody>
      </p:sp>
      <p:sp>
        <p:nvSpPr>
          <p:cNvPr id="3" name="Content Placeholder 2"/>
          <p:cNvSpPr>
            <a:spLocks noGrp="1"/>
          </p:cNvSpPr>
          <p:nvPr>
            <p:ph idx="1"/>
          </p:nvPr>
        </p:nvSpPr>
        <p:spPr>
          <a:xfrm>
            <a:off x="251520" y="764704"/>
            <a:ext cx="8676964" cy="5780044"/>
          </a:xfrm>
        </p:spPr>
        <p:txBody>
          <a:bodyPr/>
          <a:lstStyle/>
          <a:p>
            <a:pPr marL="0" indent="0">
              <a:buNone/>
            </a:pPr>
            <a:r>
              <a:rPr lang="en-US" b="1" dirty="0">
                <a:solidFill>
                  <a:srgbClr val="C00000"/>
                </a:solidFill>
              </a:rPr>
              <a:t>Step 7: </a:t>
            </a:r>
            <a:r>
              <a:rPr lang="en-US" b="1" dirty="0" smtClean="0">
                <a:solidFill>
                  <a:srgbClr val="C00000"/>
                </a:solidFill>
              </a:rPr>
              <a:t>Post-processing</a:t>
            </a:r>
            <a:endParaRPr lang="en-US" b="1" dirty="0">
              <a:solidFill>
                <a:srgbClr val="C00000"/>
              </a:solidFill>
            </a:endParaRPr>
          </a:p>
          <a:p>
            <a:r>
              <a:rPr lang="en-IN" dirty="0"/>
              <a:t>Once removed from the machine, parts may require an amount of additional cleaning up before they are ready for use. </a:t>
            </a:r>
          </a:p>
          <a:p>
            <a:r>
              <a:rPr lang="en-IN" dirty="0"/>
              <a:t>Parts may be weak at this stage or they may have supporting features that must be removed. </a:t>
            </a:r>
          </a:p>
          <a:p>
            <a:r>
              <a:rPr lang="en-IN" dirty="0"/>
              <a:t>This therefore often requires time and careful, experienced manual manipulation.</a:t>
            </a:r>
          </a:p>
          <a:p>
            <a:pPr marL="0" indent="0">
              <a:buNone/>
            </a:pPr>
            <a:r>
              <a:rPr lang="en-US" b="1" dirty="0">
                <a:solidFill>
                  <a:srgbClr val="C00000"/>
                </a:solidFill>
              </a:rPr>
              <a:t>Step 8: Application</a:t>
            </a:r>
          </a:p>
          <a:p>
            <a:r>
              <a:rPr lang="en-IN" dirty="0"/>
              <a:t>Parts may now be ready to be used. However, they may also require additional treatment before they are acceptable for use. </a:t>
            </a:r>
          </a:p>
          <a:p>
            <a:r>
              <a:rPr lang="en-IN" dirty="0"/>
              <a:t>For example, they may require priming and painting to give an acceptable surface texture and finish. </a:t>
            </a:r>
          </a:p>
          <a:p>
            <a:r>
              <a:rPr lang="en-IN" dirty="0"/>
              <a:t>Treatments may be laborious and lengthy if the finishing requirements are very demanding.</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16</a:t>
            </a:fld>
            <a:endParaRPr lang="en-US" dirty="0"/>
          </a:p>
        </p:txBody>
      </p:sp>
    </p:spTree>
    <p:extLst>
      <p:ext uri="{BB962C8B-B14F-4D97-AF65-F5344CB8AC3E}">
        <p14:creationId xmlns:p14="http://schemas.microsoft.com/office/powerpoint/2010/main" val="1031754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Generic AM Process</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1158399" y="764704"/>
            <a:ext cx="6660232" cy="4802376"/>
          </a:xfrm>
          <a:prstGeom prst="rect">
            <a:avLst/>
          </a:prstGeom>
        </p:spPr>
      </p:pic>
      <p:sp>
        <p:nvSpPr>
          <p:cNvPr id="7" name="Rectangle 6"/>
          <p:cNvSpPr/>
          <p:nvPr/>
        </p:nvSpPr>
        <p:spPr>
          <a:xfrm>
            <a:off x="263416" y="5567080"/>
            <a:ext cx="8856475" cy="646331"/>
          </a:xfrm>
          <a:prstGeom prst="rect">
            <a:avLst/>
          </a:prstGeom>
        </p:spPr>
        <p:txBody>
          <a:bodyPr wrap="square">
            <a:spAutoFit/>
          </a:bodyPr>
          <a:lstStyle/>
          <a:p>
            <a:pPr algn="ctr"/>
            <a:r>
              <a:rPr lang="en-IN" b="1" dirty="0">
                <a:latin typeface="AdvP6975"/>
              </a:rPr>
              <a:t>CAD image of a teacup with further images showing the effects of building using</a:t>
            </a:r>
          </a:p>
          <a:p>
            <a:pPr algn="ctr"/>
            <a:r>
              <a:rPr lang="en-US" b="1" dirty="0">
                <a:latin typeface="AdvP6975"/>
              </a:rPr>
              <a:t>different layer thicknesses</a:t>
            </a:r>
            <a:endParaRPr lang="en-US" b="1" dirty="0"/>
          </a:p>
        </p:txBody>
      </p:sp>
    </p:spTree>
    <p:extLst>
      <p:ext uri="{BB962C8B-B14F-4D97-AF65-F5344CB8AC3E}">
        <p14:creationId xmlns:p14="http://schemas.microsoft.com/office/powerpoint/2010/main" val="2942741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97" y="2672916"/>
            <a:ext cx="8208404" cy="684076"/>
          </a:xfrm>
        </p:spPr>
        <p:txBody>
          <a:bodyPr/>
          <a:lstStyle/>
          <a:p>
            <a:pPr algn="ctr"/>
            <a:r>
              <a:rPr lang="en-US" b="1" dirty="0"/>
              <a:t>Historical development of RP and related technologies</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18</a:t>
            </a:fld>
            <a:endParaRPr lang="en-US" dirty="0"/>
          </a:p>
        </p:txBody>
      </p:sp>
    </p:spTree>
    <p:extLst>
      <p:ext uri="{BB962C8B-B14F-4D97-AF65-F5344CB8AC3E}">
        <p14:creationId xmlns:p14="http://schemas.microsoft.com/office/powerpoint/2010/main" val="32490500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Historical development of RP and related technologies</a:t>
            </a:r>
          </a:p>
        </p:txBody>
      </p:sp>
      <p:sp>
        <p:nvSpPr>
          <p:cNvPr id="4" name="Footer Placeholder 3"/>
          <p:cNvSpPr>
            <a:spLocks noGrp="1"/>
          </p:cNvSpPr>
          <p:nvPr>
            <p:ph type="ftr" sz="quarter" idx="11"/>
          </p:nvPr>
        </p:nvSpPr>
        <p:spPr/>
        <p:txBody>
          <a:bodyPr/>
          <a:lstStyle/>
          <a:p>
            <a:r>
              <a:rPr lang="en-US" dirty="0"/>
              <a:t>Rapid manufacturing technology</a:t>
            </a:r>
          </a:p>
        </p:txBody>
      </p:sp>
      <p:sp>
        <p:nvSpPr>
          <p:cNvPr id="5" name="Slide Number Placeholder 4"/>
          <p:cNvSpPr>
            <a:spLocks noGrp="1"/>
          </p:cNvSpPr>
          <p:nvPr>
            <p:ph type="sldNum" sz="quarter" idx="12"/>
          </p:nvPr>
        </p:nvSpPr>
        <p:spPr/>
        <p:txBody>
          <a:bodyPr/>
          <a:lstStyle/>
          <a:p>
            <a:fld id="{D60DCC4B-B650-47C3-8053-8A0835DF9B5A}" type="slidenum">
              <a:rPr lang="en-US" smtClean="0"/>
              <a:pPr/>
              <a:t>19</a:t>
            </a:fld>
            <a:endParaRPr lang="en-US" dirty="0"/>
          </a:p>
        </p:txBody>
      </p:sp>
      <p:pic>
        <p:nvPicPr>
          <p:cNvPr id="6" name="Picture 5"/>
          <p:cNvPicPr>
            <a:picLocks noChangeAspect="1"/>
          </p:cNvPicPr>
          <p:nvPr/>
        </p:nvPicPr>
        <p:blipFill>
          <a:blip r:embed="rId2">
            <a:lum bright="-20000" contrast="40000"/>
          </a:blip>
          <a:stretch>
            <a:fillRect/>
          </a:stretch>
        </p:blipFill>
        <p:spPr>
          <a:xfrm>
            <a:off x="194033" y="1156354"/>
            <a:ext cx="8748243" cy="4119614"/>
          </a:xfrm>
          <a:prstGeom prst="rect">
            <a:avLst/>
          </a:prstGeom>
        </p:spPr>
      </p:pic>
      <p:sp>
        <p:nvSpPr>
          <p:cNvPr id="7" name="TextBox 6"/>
          <p:cNvSpPr txBox="1"/>
          <p:nvPr/>
        </p:nvSpPr>
        <p:spPr>
          <a:xfrm>
            <a:off x="197877" y="5676406"/>
            <a:ext cx="8838616" cy="646331"/>
          </a:xfrm>
          <a:prstGeom prst="rect">
            <a:avLst/>
          </a:prstGeom>
          <a:noFill/>
        </p:spPr>
        <p:txBody>
          <a:bodyPr wrap="square" rtlCol="0">
            <a:spAutoFit/>
          </a:bodyPr>
          <a:lstStyle/>
          <a:p>
            <a:r>
              <a:rPr lang="en-US" b="1" dirty="0"/>
              <a:t>Reference:</a:t>
            </a:r>
            <a:r>
              <a:rPr lang="en-US" dirty="0"/>
              <a:t> Chua C. K., Leong K. F., and Lim C. S., (2003), Rapid Prototyping: Principles and Applications, Second Edition, World Scientific Publishers</a:t>
            </a:r>
          </a:p>
        </p:txBody>
      </p:sp>
    </p:spTree>
    <p:extLst>
      <p:ext uri="{BB962C8B-B14F-4D97-AF65-F5344CB8AC3E}">
        <p14:creationId xmlns:p14="http://schemas.microsoft.com/office/powerpoint/2010/main" val="2105672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Text books</a:t>
            </a:r>
            <a:endParaRPr lang="en-US" dirty="0"/>
          </a:p>
        </p:txBody>
      </p:sp>
      <p:sp>
        <p:nvSpPr>
          <p:cNvPr id="3" name="Content Placeholder 2"/>
          <p:cNvSpPr>
            <a:spLocks noGrp="1"/>
          </p:cNvSpPr>
          <p:nvPr>
            <p:ph idx="1"/>
          </p:nvPr>
        </p:nvSpPr>
        <p:spPr>
          <a:xfrm>
            <a:off x="143507" y="1160748"/>
            <a:ext cx="8856984" cy="3637919"/>
          </a:xfrm>
        </p:spPr>
        <p:txBody>
          <a:bodyPr/>
          <a:lstStyle/>
          <a:p>
            <a:pPr algn="just"/>
            <a:r>
              <a:rPr lang="de-DE" dirty="0"/>
              <a:t>I. Gibson l D. W. Rosen l B. Stucker, (2010), </a:t>
            </a:r>
            <a:r>
              <a:rPr lang="en-US" b="1" dirty="0"/>
              <a:t>Additive Manufacturing Technologies: </a:t>
            </a:r>
            <a:r>
              <a:rPr lang="en-IN" b="1" dirty="0"/>
              <a:t>Rapid Prototyping to Direct Digital </a:t>
            </a:r>
            <a:r>
              <a:rPr lang="en-US" b="1" dirty="0"/>
              <a:t>Manufacturing</a:t>
            </a:r>
            <a:r>
              <a:rPr lang="en-US" dirty="0"/>
              <a:t>, Springer.</a:t>
            </a:r>
            <a:endParaRPr lang="de-DE" dirty="0"/>
          </a:p>
          <a:p>
            <a:pPr algn="just"/>
            <a:r>
              <a:rPr lang="en-IN" dirty="0"/>
              <a:t>Chua C. K., Leong K. F., and Lim C. S., (2003), </a:t>
            </a:r>
            <a:r>
              <a:rPr lang="en-IN" b="1" dirty="0"/>
              <a:t>Rapid Prototyping: Principles and Applications</a:t>
            </a:r>
            <a:r>
              <a:rPr lang="en-IN" dirty="0"/>
              <a:t>, Second Edition, World Scientific Publishers.</a:t>
            </a:r>
          </a:p>
          <a:p>
            <a:pPr algn="just"/>
            <a:r>
              <a:rPr lang="en-IN" dirty="0"/>
              <a:t>Ma W. and </a:t>
            </a:r>
            <a:r>
              <a:rPr lang="en-IN" dirty="0" err="1"/>
              <a:t>Venuvinod</a:t>
            </a:r>
            <a:r>
              <a:rPr lang="en-IN" dirty="0"/>
              <a:t> P., </a:t>
            </a:r>
            <a:r>
              <a:rPr lang="en-IN" b="1" dirty="0"/>
              <a:t>Rapid Prototyping and Other Laser based processes</a:t>
            </a:r>
            <a:r>
              <a:rPr lang="en-IN" dirty="0"/>
              <a:t>, 2004, Kluwer </a:t>
            </a:r>
            <a:r>
              <a:rPr lang="en-US" dirty="0"/>
              <a:t>Academic Press.</a:t>
            </a:r>
          </a:p>
          <a:p>
            <a:pPr algn="just"/>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2</a:t>
            </a:fld>
            <a:endParaRPr lang="en-US" dirty="0"/>
          </a:p>
        </p:txBody>
      </p:sp>
    </p:spTree>
    <p:extLst>
      <p:ext uri="{BB962C8B-B14F-4D97-AF65-F5344CB8AC3E}">
        <p14:creationId xmlns:p14="http://schemas.microsoft.com/office/powerpoint/2010/main" val="593262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97" y="2636912"/>
            <a:ext cx="8208404" cy="684076"/>
          </a:xfrm>
        </p:spPr>
        <p:txBody>
          <a:bodyPr/>
          <a:lstStyle/>
          <a:p>
            <a:pPr algn="ctr"/>
            <a:r>
              <a:rPr lang="en-US" b="1" dirty="0"/>
              <a:t>Additive Manufacturing: Need</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20</a:t>
            </a:fld>
            <a:endParaRPr lang="en-US" dirty="0"/>
          </a:p>
        </p:txBody>
      </p:sp>
    </p:spTree>
    <p:extLst>
      <p:ext uri="{BB962C8B-B14F-4D97-AF65-F5344CB8AC3E}">
        <p14:creationId xmlns:p14="http://schemas.microsoft.com/office/powerpoint/2010/main" val="772778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of rapid prototyping systems</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21</a:t>
            </a:fld>
            <a:endParaRPr lang="en-US" dirty="0"/>
          </a:p>
        </p:txBody>
      </p:sp>
      <p:pic>
        <p:nvPicPr>
          <p:cNvPr id="6" name="Picture 5"/>
          <p:cNvPicPr>
            <a:picLocks noChangeAspect="1"/>
          </p:cNvPicPr>
          <p:nvPr/>
        </p:nvPicPr>
        <p:blipFill>
          <a:blip r:embed="rId2"/>
          <a:stretch>
            <a:fillRect/>
          </a:stretch>
        </p:blipFill>
        <p:spPr>
          <a:xfrm>
            <a:off x="233024" y="1052736"/>
            <a:ext cx="8677949" cy="48795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30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prototyping: Need</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22</a:t>
            </a:fld>
            <a:endParaRPr lang="en-US" dirty="0"/>
          </a:p>
        </p:txBody>
      </p:sp>
      <p:pic>
        <p:nvPicPr>
          <p:cNvPr id="6" name="Picture 5"/>
          <p:cNvPicPr>
            <a:picLocks noChangeAspect="1"/>
          </p:cNvPicPr>
          <p:nvPr/>
        </p:nvPicPr>
        <p:blipFill>
          <a:blip r:embed="rId2">
            <a:lum bright="-20000" contrast="40000"/>
          </a:blip>
          <a:stretch>
            <a:fillRect/>
          </a:stretch>
        </p:blipFill>
        <p:spPr>
          <a:xfrm>
            <a:off x="941140" y="764704"/>
            <a:ext cx="6871220" cy="5683547"/>
          </a:xfrm>
          <a:prstGeom prst="rect">
            <a:avLst/>
          </a:prstGeom>
        </p:spPr>
      </p:pic>
    </p:spTree>
    <p:extLst>
      <p:ext uri="{BB962C8B-B14F-4D97-AF65-F5344CB8AC3E}">
        <p14:creationId xmlns:p14="http://schemas.microsoft.com/office/powerpoint/2010/main" val="151498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679" y="2564904"/>
            <a:ext cx="8028639" cy="684076"/>
          </a:xfrm>
        </p:spPr>
        <p:txBody>
          <a:bodyPr/>
          <a:lstStyle/>
          <a:p>
            <a:pPr algn="ctr"/>
            <a:r>
              <a:rPr lang="en-US" b="1" dirty="0"/>
              <a:t>Additive Manufacturing Vs. CNC Technology</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23</a:t>
            </a:fld>
            <a:endParaRPr lang="en-US" dirty="0"/>
          </a:p>
        </p:txBody>
      </p:sp>
    </p:spTree>
    <p:extLst>
      <p:ext uri="{BB962C8B-B14F-4D97-AF65-F5344CB8AC3E}">
        <p14:creationId xmlns:p14="http://schemas.microsoft.com/office/powerpoint/2010/main" val="3792884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Distinction Between AM and CNC Machining</a:t>
            </a:r>
            <a:endParaRPr lang="en-US" b="1" dirty="0"/>
          </a:p>
        </p:txBody>
      </p:sp>
      <p:sp>
        <p:nvSpPr>
          <p:cNvPr id="3" name="Content Placeholder 2"/>
          <p:cNvSpPr>
            <a:spLocks noGrp="1"/>
          </p:cNvSpPr>
          <p:nvPr>
            <p:ph idx="1"/>
          </p:nvPr>
        </p:nvSpPr>
        <p:spPr>
          <a:xfrm>
            <a:off x="251520" y="1408465"/>
            <a:ext cx="8424936" cy="4007251"/>
          </a:xfrm>
        </p:spPr>
        <p:txBody>
          <a:bodyPr/>
          <a:lstStyle/>
          <a:p>
            <a:pPr marL="342900" indent="-342900" algn="just">
              <a:buFont typeface="Arial" pitchFamily="34" charset="0"/>
              <a:buChar char="•"/>
            </a:pPr>
            <a:r>
              <a:rPr lang="en-US" dirty="0"/>
              <a:t>CNC differs </a:t>
            </a:r>
            <a:r>
              <a:rPr lang="en-IN" dirty="0"/>
              <a:t>mainly in that it is primarily a subtractive rather than additive process, requiring a block of material that must be at least as big as the part that is to be made.</a:t>
            </a:r>
          </a:p>
          <a:p>
            <a:pPr algn="just">
              <a:buFont typeface="Arial" pitchFamily="34" charset="0"/>
              <a:buChar char="•"/>
            </a:pPr>
            <a:r>
              <a:rPr lang="en-IN" dirty="0"/>
              <a:t>CNC is likely to be a multistage manufacturing process, requiring repositioning or relocation of parts within one machine or use of more than one machine. </a:t>
            </a:r>
            <a:r>
              <a:rPr lang="en-US" dirty="0"/>
              <a:t>CNC </a:t>
            </a:r>
            <a:r>
              <a:rPr lang="en-IN" dirty="0"/>
              <a:t>machines require considerable setup and process planning, particularly as parts become more complex in their geometry.</a:t>
            </a:r>
          </a:p>
          <a:p>
            <a:pPr>
              <a:buFont typeface="Arial" pitchFamily="34" charset="0"/>
              <a:buChar char="•"/>
            </a:pPr>
            <a:r>
              <a:rPr lang="en-IN" dirty="0"/>
              <a:t>AM technology can be used to produce a part in a single stage.</a:t>
            </a:r>
          </a:p>
          <a:p>
            <a:pPr marL="0" indent="0">
              <a:buNone/>
            </a:pPr>
            <a:endParaRPr lang="en-IN"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24</a:t>
            </a:fld>
            <a:endParaRPr lang="en-US" dirty="0"/>
          </a:p>
        </p:txBody>
      </p:sp>
    </p:spTree>
    <p:extLst>
      <p:ext uri="{BB962C8B-B14F-4D97-AF65-F5344CB8AC3E}">
        <p14:creationId xmlns:p14="http://schemas.microsoft.com/office/powerpoint/2010/main" val="1110692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Distinction Between RM and CNC Machining</a:t>
            </a:r>
            <a:endParaRPr lang="en-US" b="1" dirty="0"/>
          </a:p>
        </p:txBody>
      </p:sp>
      <p:sp>
        <p:nvSpPr>
          <p:cNvPr id="3" name="Content Placeholder 2"/>
          <p:cNvSpPr>
            <a:spLocks noGrp="1"/>
          </p:cNvSpPr>
          <p:nvPr>
            <p:ph idx="1"/>
          </p:nvPr>
        </p:nvSpPr>
        <p:spPr>
          <a:xfrm>
            <a:off x="287524" y="692696"/>
            <a:ext cx="8424936" cy="5770811"/>
          </a:xfrm>
        </p:spPr>
        <p:txBody>
          <a:bodyPr/>
          <a:lstStyle/>
          <a:p>
            <a:pPr marL="0" indent="0" algn="just">
              <a:buNone/>
            </a:pPr>
            <a:r>
              <a:rPr lang="en-IN" b="1" dirty="0">
                <a:solidFill>
                  <a:srgbClr val="C00000"/>
                </a:solidFill>
              </a:rPr>
              <a:t>Material</a:t>
            </a:r>
          </a:p>
          <a:p>
            <a:pPr algn="just">
              <a:buFont typeface="Arial" pitchFamily="34" charset="0"/>
              <a:buChar char="•"/>
            </a:pPr>
            <a:r>
              <a:rPr lang="en-IN" sz="2300" dirty="0"/>
              <a:t>AM technology was originally developed around polymeric materials, waxes and paper laminates. Subsequently, there has been introduction of composites, metals, </a:t>
            </a:r>
            <a:r>
              <a:rPr lang="en-US" sz="2300" dirty="0"/>
              <a:t>and ceramics.</a:t>
            </a:r>
          </a:p>
          <a:p>
            <a:pPr>
              <a:buFont typeface="Arial" pitchFamily="34" charset="0"/>
              <a:buChar char="•"/>
            </a:pPr>
            <a:r>
              <a:rPr lang="en-US" sz="2300" dirty="0"/>
              <a:t>CNC machining is </a:t>
            </a:r>
            <a:r>
              <a:rPr lang="en-IN" sz="2300" dirty="0"/>
              <a:t>particularly used for hard, relatively brittle materials like steels and other metal alloys to produce high accuracy parts with well defined </a:t>
            </a:r>
            <a:r>
              <a:rPr lang="en-US" sz="2300" dirty="0"/>
              <a:t>properties.</a:t>
            </a:r>
            <a:endParaRPr lang="en-IN" sz="2300" dirty="0"/>
          </a:p>
          <a:p>
            <a:pPr marL="0" indent="0" algn="just">
              <a:buNone/>
            </a:pPr>
            <a:r>
              <a:rPr lang="en-IN" sz="2300" b="1" dirty="0">
                <a:solidFill>
                  <a:srgbClr val="C00000"/>
                </a:solidFill>
              </a:rPr>
              <a:t>Speed</a:t>
            </a:r>
          </a:p>
          <a:p>
            <a:pPr algn="just">
              <a:buFont typeface="Arial" pitchFamily="34" charset="0"/>
              <a:buChar char="•"/>
            </a:pPr>
            <a:r>
              <a:rPr lang="en-IN" sz="2300" dirty="0"/>
              <a:t>High speed CNC machining can generally remove material much faster than RM machines can add a similar volume of material.</a:t>
            </a:r>
          </a:p>
          <a:p>
            <a:pPr algn="just">
              <a:buFont typeface="Arial" pitchFamily="34" charset="0"/>
              <a:buChar char="•"/>
            </a:pPr>
            <a:r>
              <a:rPr lang="en-IN" sz="2300" dirty="0"/>
              <a:t>However, RM technology can be used to produce a part in a single stage while CNC machining is usually a multi-stage processing. Hence, Speed must therefore be considered in terms of the whole process rather than just the physical interaction of the part </a:t>
            </a:r>
            <a:r>
              <a:rPr lang="en-US" sz="2300" dirty="0"/>
              <a:t>material.</a:t>
            </a:r>
            <a:endParaRPr lang="en-IN" sz="2300"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25</a:t>
            </a:fld>
            <a:endParaRPr lang="en-US" dirty="0"/>
          </a:p>
        </p:txBody>
      </p:sp>
    </p:spTree>
    <p:extLst>
      <p:ext uri="{BB962C8B-B14F-4D97-AF65-F5344CB8AC3E}">
        <p14:creationId xmlns:p14="http://schemas.microsoft.com/office/powerpoint/2010/main" val="206313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Distinction Between AM and CNC Machining</a:t>
            </a:r>
            <a:endParaRPr lang="en-US" b="1" dirty="0"/>
          </a:p>
        </p:txBody>
      </p:sp>
      <p:sp>
        <p:nvSpPr>
          <p:cNvPr id="3" name="Content Placeholder 2"/>
          <p:cNvSpPr>
            <a:spLocks noGrp="1"/>
          </p:cNvSpPr>
          <p:nvPr>
            <p:ph idx="1"/>
          </p:nvPr>
        </p:nvSpPr>
        <p:spPr>
          <a:xfrm>
            <a:off x="251520" y="980728"/>
            <a:ext cx="8424936" cy="5558445"/>
          </a:xfrm>
        </p:spPr>
        <p:txBody>
          <a:bodyPr/>
          <a:lstStyle/>
          <a:p>
            <a:pPr marL="0" indent="0" algn="just">
              <a:buNone/>
            </a:pPr>
            <a:r>
              <a:rPr lang="en-US" b="1" dirty="0">
                <a:solidFill>
                  <a:srgbClr val="C00000"/>
                </a:solidFill>
              </a:rPr>
              <a:t>Complexity</a:t>
            </a:r>
          </a:p>
          <a:p>
            <a:pPr algn="just">
              <a:buFont typeface="Arial" pitchFamily="34" charset="0"/>
              <a:buChar char="•"/>
            </a:pPr>
            <a:r>
              <a:rPr lang="en-IN" dirty="0"/>
              <a:t>the higher the geometric complexity, the greater the advantage </a:t>
            </a:r>
            <a:r>
              <a:rPr lang="en-US" dirty="0"/>
              <a:t>RM has over CNC.</a:t>
            </a:r>
          </a:p>
          <a:p>
            <a:pPr marL="0" indent="0" algn="just">
              <a:buNone/>
            </a:pPr>
            <a:r>
              <a:rPr lang="en-US" b="1" dirty="0">
                <a:solidFill>
                  <a:srgbClr val="C00000"/>
                </a:solidFill>
              </a:rPr>
              <a:t>Accuracy</a:t>
            </a:r>
          </a:p>
          <a:p>
            <a:pPr algn="just">
              <a:buFont typeface="Arial" pitchFamily="34" charset="0"/>
              <a:buChar char="•"/>
            </a:pPr>
            <a:r>
              <a:rPr lang="en-IN" dirty="0"/>
              <a:t>AM machines generally operate with a resolution of a few tens of microns. It is common for RM machines to also have variable resolution along different orthogonal axes. Typically, the vertical build axis corresponds to layer thickness and this would be of a lower resolution compared with the two axes in the build plane.</a:t>
            </a:r>
          </a:p>
          <a:p>
            <a:pPr algn="just">
              <a:buFont typeface="Arial" pitchFamily="34" charset="0"/>
              <a:buChar char="•"/>
            </a:pPr>
            <a:r>
              <a:rPr lang="en-IN" dirty="0"/>
              <a:t>The accuracy of CNC machines on the other hand is mainly determined by a similar positioning resolution along all three orthogonal axes and by the diameter of the rotary cutting tools.</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26</a:t>
            </a:fld>
            <a:endParaRPr lang="en-US" dirty="0"/>
          </a:p>
        </p:txBody>
      </p:sp>
    </p:spTree>
    <p:extLst>
      <p:ext uri="{BB962C8B-B14F-4D97-AF65-F5344CB8AC3E}">
        <p14:creationId xmlns:p14="http://schemas.microsoft.com/office/powerpoint/2010/main" val="45326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Distinction Between AM and CNC Machining</a:t>
            </a:r>
            <a:endParaRPr lang="en-US" b="1" dirty="0"/>
          </a:p>
        </p:txBody>
      </p:sp>
      <p:sp>
        <p:nvSpPr>
          <p:cNvPr id="3" name="Content Placeholder 2"/>
          <p:cNvSpPr>
            <a:spLocks noGrp="1"/>
          </p:cNvSpPr>
          <p:nvPr>
            <p:ph idx="1"/>
          </p:nvPr>
        </p:nvSpPr>
        <p:spPr>
          <a:xfrm>
            <a:off x="251520" y="656692"/>
            <a:ext cx="8424936" cy="6075509"/>
          </a:xfrm>
        </p:spPr>
        <p:txBody>
          <a:bodyPr/>
          <a:lstStyle/>
          <a:p>
            <a:pPr marL="0" indent="0" algn="just">
              <a:buNone/>
            </a:pPr>
            <a:r>
              <a:rPr lang="en-US" b="1" dirty="0">
                <a:solidFill>
                  <a:srgbClr val="C00000"/>
                </a:solidFill>
              </a:rPr>
              <a:t>Geometry</a:t>
            </a:r>
          </a:p>
          <a:p>
            <a:pPr algn="just">
              <a:buFont typeface="Arial" pitchFamily="34" charset="0"/>
              <a:buChar char="•"/>
            </a:pPr>
            <a:r>
              <a:rPr lang="en-IN" dirty="0"/>
              <a:t>RM machines essentially break up a complex, 3D problem into a series of simple 2D cross-sections with a nominal thickness. In this way, the connection of surfaces in 3D is removed and continuity is determined by how close the proximity of one cross-section is with an adjacent one.</a:t>
            </a:r>
          </a:p>
          <a:p>
            <a:pPr algn="just">
              <a:buFont typeface="Arial" pitchFamily="34" charset="0"/>
              <a:buChar char="•"/>
            </a:pPr>
            <a:r>
              <a:rPr lang="en-IN" dirty="0"/>
              <a:t>Since this cannot be easily done in CNC, machining of surfaces must normally be generated in 3D space.</a:t>
            </a:r>
            <a:endParaRPr lang="en-US" dirty="0"/>
          </a:p>
          <a:p>
            <a:pPr marL="0" indent="0" algn="just">
              <a:buNone/>
            </a:pPr>
            <a:r>
              <a:rPr lang="en-US" b="1" dirty="0">
                <a:solidFill>
                  <a:srgbClr val="C00000"/>
                </a:solidFill>
              </a:rPr>
              <a:t>Programming</a:t>
            </a:r>
          </a:p>
          <a:p>
            <a:pPr algn="just">
              <a:buFont typeface="Arial" pitchFamily="34" charset="0"/>
              <a:buChar char="•"/>
            </a:pPr>
            <a:r>
              <a:rPr lang="en-IN" dirty="0"/>
              <a:t>Determining the program sequence for a CNC machine includes tool selection, machine speed settings, approach position, and angle, </a:t>
            </a:r>
            <a:r>
              <a:rPr lang="en-US" dirty="0"/>
              <a:t>etc.</a:t>
            </a:r>
          </a:p>
          <a:p>
            <a:pPr algn="just">
              <a:buFont typeface="Arial" pitchFamily="34" charset="0"/>
              <a:buChar char="•"/>
            </a:pPr>
            <a:r>
              <a:rPr lang="en-IN" dirty="0"/>
              <a:t>In the case of RM, complexity and implications surrounding their choice are minimal in comparison</a:t>
            </a:r>
            <a:endParaRPr lang="en-IN" dirty="0">
              <a:solidFill>
                <a:srgbClr val="C00000"/>
              </a:solidFill>
            </a:endParaRPr>
          </a:p>
          <a:p>
            <a:pPr algn="just"/>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27</a:t>
            </a:fld>
            <a:endParaRPr lang="en-US" dirty="0"/>
          </a:p>
        </p:txBody>
      </p:sp>
    </p:spTree>
    <p:extLst>
      <p:ext uri="{BB962C8B-B14F-4D97-AF65-F5344CB8AC3E}">
        <p14:creationId xmlns:p14="http://schemas.microsoft.com/office/powerpoint/2010/main" val="879068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97" y="2708920"/>
            <a:ext cx="8208404" cy="684076"/>
          </a:xfrm>
        </p:spPr>
        <p:txBody>
          <a:bodyPr/>
          <a:lstStyle/>
          <a:p>
            <a:pPr algn="ctr"/>
            <a:r>
              <a:rPr lang="en-US" b="1" dirty="0"/>
              <a:t>Evolution of prototyping systems</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28</a:t>
            </a:fld>
            <a:endParaRPr lang="en-US" dirty="0"/>
          </a:p>
        </p:txBody>
      </p:sp>
    </p:spTree>
    <p:extLst>
      <p:ext uri="{BB962C8B-B14F-4D97-AF65-F5344CB8AC3E}">
        <p14:creationId xmlns:p14="http://schemas.microsoft.com/office/powerpoint/2010/main" val="223128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prototyping systems</a:t>
            </a:r>
          </a:p>
        </p:txBody>
      </p:sp>
      <p:sp>
        <p:nvSpPr>
          <p:cNvPr id="3" name="Content Placeholder 2"/>
          <p:cNvSpPr>
            <a:spLocks noGrp="1"/>
          </p:cNvSpPr>
          <p:nvPr>
            <p:ph idx="1"/>
          </p:nvPr>
        </p:nvSpPr>
        <p:spPr>
          <a:xfrm>
            <a:off x="107504" y="980728"/>
            <a:ext cx="8892988" cy="6641818"/>
          </a:xfrm>
        </p:spPr>
        <p:txBody>
          <a:bodyPr/>
          <a:lstStyle/>
          <a:p>
            <a:r>
              <a:rPr lang="en-US" dirty="0">
                <a:solidFill>
                  <a:srgbClr val="C00000"/>
                </a:solidFill>
              </a:rPr>
              <a:t>First generation: </a:t>
            </a:r>
            <a:r>
              <a:rPr lang="en-US" i="1" dirty="0">
                <a:solidFill>
                  <a:srgbClr val="C00000"/>
                </a:solidFill>
              </a:rPr>
              <a:t>Manual prototyping</a:t>
            </a:r>
          </a:p>
          <a:p>
            <a:pPr lvl="1"/>
            <a:r>
              <a:rPr lang="en-US" dirty="0"/>
              <a:t>Traditional (craft-based)</a:t>
            </a:r>
          </a:p>
          <a:p>
            <a:pPr lvl="1"/>
            <a:r>
              <a:rPr lang="en-US" dirty="0"/>
              <a:t>labor</a:t>
            </a:r>
            <a:r>
              <a:rPr lang="en-IN" dirty="0"/>
              <a:t> intensive</a:t>
            </a:r>
            <a:endParaRPr lang="en-US" i="1" dirty="0"/>
          </a:p>
          <a:p>
            <a:r>
              <a:rPr lang="en-US" dirty="0">
                <a:solidFill>
                  <a:srgbClr val="C00000"/>
                </a:solidFill>
              </a:rPr>
              <a:t>Second generation: Soft or virtual prototyping (Mid-1970s)</a:t>
            </a:r>
          </a:p>
          <a:p>
            <a:pPr lvl="1"/>
            <a:r>
              <a:rPr lang="en-US" dirty="0"/>
              <a:t>Application of CAD/CAE/CAM</a:t>
            </a:r>
          </a:p>
          <a:p>
            <a:pPr lvl="1"/>
            <a:r>
              <a:rPr lang="en-US" dirty="0"/>
              <a:t>Increasing complexity</a:t>
            </a:r>
          </a:p>
          <a:p>
            <a:pPr lvl="1"/>
            <a:r>
              <a:rPr lang="en-IN" dirty="0"/>
              <a:t>Virtual prototype can be stressed, simulated and tested, with exact </a:t>
            </a:r>
            <a:r>
              <a:rPr lang="en-US" dirty="0"/>
              <a:t>mechanical and other properties</a:t>
            </a:r>
            <a:endParaRPr lang="en-US" i="1" dirty="0"/>
          </a:p>
          <a:p>
            <a:r>
              <a:rPr lang="en-US" dirty="0">
                <a:solidFill>
                  <a:srgbClr val="C00000"/>
                </a:solidFill>
              </a:rPr>
              <a:t>Third generation: Rapid prototyping (Mid-1980s)</a:t>
            </a:r>
          </a:p>
          <a:p>
            <a:pPr lvl="1"/>
            <a:r>
              <a:rPr lang="en-US" dirty="0"/>
              <a:t>Solid freeform fabrication/Layer manufacturing</a:t>
            </a:r>
          </a:p>
          <a:p>
            <a:pPr lvl="1"/>
            <a:r>
              <a:rPr lang="en-IN" dirty="0"/>
              <a:t>Benefit of a hard prototype made in a very short turnaround time is its main strong point (relies on CAD </a:t>
            </a:r>
            <a:r>
              <a:rPr lang="en-US" dirty="0"/>
              <a:t>modeling)</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29</a:t>
            </a:fld>
            <a:endParaRPr lang="en-US" dirty="0"/>
          </a:p>
        </p:txBody>
      </p:sp>
      <p:sp>
        <p:nvSpPr>
          <p:cNvPr id="7" name="TextBox 6"/>
          <p:cNvSpPr txBox="1"/>
          <p:nvPr/>
        </p:nvSpPr>
        <p:spPr>
          <a:xfrm>
            <a:off x="178883" y="5801920"/>
            <a:ext cx="8838616" cy="646331"/>
          </a:xfrm>
          <a:prstGeom prst="rect">
            <a:avLst/>
          </a:prstGeom>
          <a:noFill/>
        </p:spPr>
        <p:txBody>
          <a:bodyPr wrap="square" rtlCol="0">
            <a:spAutoFit/>
          </a:bodyPr>
          <a:lstStyle/>
          <a:p>
            <a:r>
              <a:rPr lang="en-US" b="1" dirty="0"/>
              <a:t>Reference:</a:t>
            </a:r>
            <a:r>
              <a:rPr lang="en-US" dirty="0"/>
              <a:t> Chua C. K., Leong K. F., and Lim C. S., (2003), Rapid Prototyping: Principles and Applications, Second Edition, World Scientific Publishers</a:t>
            </a:r>
          </a:p>
        </p:txBody>
      </p:sp>
    </p:spTree>
    <p:extLst>
      <p:ext uri="{BB962C8B-B14F-4D97-AF65-F5344CB8AC3E}">
        <p14:creationId xmlns:p14="http://schemas.microsoft.com/office/powerpoint/2010/main" val="3716786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Other Reference Books</a:t>
            </a:r>
            <a:endParaRPr lang="en-US" dirty="0"/>
          </a:p>
        </p:txBody>
      </p:sp>
      <p:sp>
        <p:nvSpPr>
          <p:cNvPr id="3" name="Content Placeholder 2"/>
          <p:cNvSpPr>
            <a:spLocks noGrp="1"/>
          </p:cNvSpPr>
          <p:nvPr>
            <p:ph idx="1"/>
          </p:nvPr>
        </p:nvSpPr>
        <p:spPr>
          <a:xfrm>
            <a:off x="143506" y="1160748"/>
            <a:ext cx="8856985" cy="4598182"/>
          </a:xfrm>
        </p:spPr>
        <p:txBody>
          <a:bodyPr/>
          <a:lstStyle/>
          <a:p>
            <a:pPr algn="just"/>
            <a:r>
              <a:rPr lang="en-IN" dirty="0"/>
              <a:t>Peter D. Hilton, Hilton/Jacobs, Paul F. Jacobs, (2000), Rapid Tooling: Technologies and Industrial </a:t>
            </a:r>
            <a:r>
              <a:rPr lang="en-US" dirty="0"/>
              <a:t>Applications, CRC Press.</a:t>
            </a:r>
          </a:p>
          <a:p>
            <a:pPr algn="just"/>
            <a:r>
              <a:rPr lang="en-US" dirty="0" err="1"/>
              <a:t>Beaman</a:t>
            </a:r>
            <a:r>
              <a:rPr lang="en-US" dirty="0"/>
              <a:t>, J. J. et al., (1997), Solid Freedom Fabrication, Kluwer.</a:t>
            </a:r>
          </a:p>
          <a:p>
            <a:pPr algn="just"/>
            <a:r>
              <a:rPr lang="en-IN" dirty="0"/>
              <a:t>Burns, M., (1993), Automated fabrication, Prentice-Hall.</a:t>
            </a:r>
          </a:p>
          <a:p>
            <a:pPr algn="just"/>
            <a:r>
              <a:rPr lang="en-IN" dirty="0" err="1"/>
              <a:t>Liou</a:t>
            </a:r>
            <a:r>
              <a:rPr lang="en-IN" dirty="0"/>
              <a:t> W. </a:t>
            </a:r>
            <a:r>
              <a:rPr lang="en-IN" dirty="0" err="1"/>
              <a:t>Liou</a:t>
            </a:r>
            <a:r>
              <a:rPr lang="en-IN" dirty="0"/>
              <a:t>, Frank W. </a:t>
            </a:r>
            <a:r>
              <a:rPr lang="en-IN" dirty="0" err="1"/>
              <a:t>Liou</a:t>
            </a:r>
            <a:r>
              <a:rPr lang="en-IN" dirty="0"/>
              <a:t>, (2007), Rapid Prototyping and Engineering applications: A Tool Box for Prototype Development, CRC Press.</a:t>
            </a:r>
          </a:p>
          <a:p>
            <a:pPr algn="just"/>
            <a:r>
              <a:rPr lang="en-US" dirty="0"/>
              <a:t>Ali K. </a:t>
            </a:r>
            <a:r>
              <a:rPr lang="en-US" dirty="0" err="1"/>
              <a:t>Kamrani</a:t>
            </a:r>
            <a:r>
              <a:rPr lang="en-US" dirty="0"/>
              <a:t>, </a:t>
            </a:r>
            <a:r>
              <a:rPr lang="en-US" dirty="0" err="1"/>
              <a:t>Emad</a:t>
            </a:r>
            <a:r>
              <a:rPr lang="en-US" dirty="0"/>
              <a:t> </a:t>
            </a:r>
            <a:r>
              <a:rPr lang="en-US" dirty="0" err="1"/>
              <a:t>Abouel</a:t>
            </a:r>
            <a:r>
              <a:rPr lang="en-US" dirty="0"/>
              <a:t> Nasr, (2006), Rapid Prototyping: Theory and Practice, Springer.</a:t>
            </a:r>
          </a:p>
          <a:p>
            <a:pPr algn="just"/>
            <a:r>
              <a:rPr lang="en-IN" dirty="0"/>
              <a:t>Jacobs, P. F., (1996), Stereolithography and other RP&amp;M technologies, ASME.</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3</a:t>
            </a:fld>
            <a:endParaRPr lang="en-US" dirty="0"/>
          </a:p>
        </p:txBody>
      </p:sp>
    </p:spTree>
    <p:extLst>
      <p:ext uri="{BB962C8B-B14F-4D97-AF65-F5344CB8AC3E}">
        <p14:creationId xmlns:p14="http://schemas.microsoft.com/office/powerpoint/2010/main" val="21769105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97" y="2708920"/>
            <a:ext cx="8208404" cy="684076"/>
          </a:xfrm>
        </p:spPr>
        <p:txBody>
          <a:bodyPr/>
          <a:lstStyle/>
          <a:p>
            <a:pPr algn="ctr"/>
            <a:r>
              <a:rPr lang="en-US" b="1" dirty="0"/>
              <a:t>Rapid Prototyping Vs. Virtual Prototyping</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30</a:t>
            </a:fld>
            <a:endParaRPr lang="en-US" dirty="0"/>
          </a:p>
        </p:txBody>
      </p:sp>
    </p:spTree>
    <p:extLst>
      <p:ext uri="{BB962C8B-B14F-4D97-AF65-F5344CB8AC3E}">
        <p14:creationId xmlns:p14="http://schemas.microsoft.com/office/powerpoint/2010/main" val="1136311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prototyping vs. Virtual prototyping</a:t>
            </a:r>
          </a:p>
        </p:txBody>
      </p:sp>
      <p:sp>
        <p:nvSpPr>
          <p:cNvPr id="3" name="Content Placeholder 2"/>
          <p:cNvSpPr>
            <a:spLocks noGrp="1"/>
          </p:cNvSpPr>
          <p:nvPr>
            <p:ph idx="1"/>
          </p:nvPr>
        </p:nvSpPr>
        <p:spPr>
          <a:xfrm>
            <a:off x="179512" y="1086191"/>
            <a:ext cx="8604956" cy="5037424"/>
          </a:xfrm>
        </p:spPr>
        <p:txBody>
          <a:bodyPr/>
          <a:lstStyle/>
          <a:p>
            <a:pPr algn="just"/>
            <a:r>
              <a:rPr lang="en-US" dirty="0">
                <a:solidFill>
                  <a:srgbClr val="C00000"/>
                </a:solidFill>
              </a:rPr>
              <a:t>Rapid prototyping: </a:t>
            </a:r>
            <a:r>
              <a:rPr lang="en-US" dirty="0"/>
              <a:t>The </a:t>
            </a:r>
            <a:r>
              <a:rPr lang="en-IN" dirty="0"/>
              <a:t>production of a physical model from a computer model without the need of any jig or fixture or NC programming.</a:t>
            </a:r>
            <a:endParaRPr lang="en-US" dirty="0"/>
          </a:p>
          <a:p>
            <a:pPr algn="just"/>
            <a:r>
              <a:rPr lang="en-US" dirty="0">
                <a:solidFill>
                  <a:srgbClr val="C00000"/>
                </a:solidFill>
              </a:rPr>
              <a:t>Virtual prototyping:</a:t>
            </a:r>
            <a:r>
              <a:rPr lang="en-US" dirty="0"/>
              <a:t> The subsequent manipulation of a solid CAD model as a substitute for a physical prototype </a:t>
            </a:r>
            <a:r>
              <a:rPr lang="en-IN" dirty="0"/>
              <a:t>for the purposes of simulation and analysis, and is not inclusive of the construction of the solid 3D model.</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31</a:t>
            </a:fld>
            <a:endParaRPr lang="en-US" dirty="0"/>
          </a:p>
        </p:txBody>
      </p:sp>
    </p:spTree>
    <p:extLst>
      <p:ext uri="{BB962C8B-B14F-4D97-AF65-F5344CB8AC3E}">
        <p14:creationId xmlns:p14="http://schemas.microsoft.com/office/powerpoint/2010/main" val="2427608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prototyping</a:t>
            </a:r>
          </a:p>
        </p:txBody>
      </p:sp>
      <p:sp>
        <p:nvSpPr>
          <p:cNvPr id="3" name="Content Placeholder 2"/>
          <p:cNvSpPr>
            <a:spLocks noGrp="1"/>
          </p:cNvSpPr>
          <p:nvPr>
            <p:ph idx="1"/>
          </p:nvPr>
        </p:nvSpPr>
        <p:spPr>
          <a:xfrm>
            <a:off x="251520" y="1268760"/>
            <a:ext cx="8424936" cy="3744416"/>
          </a:xfrm>
        </p:spPr>
        <p:txBody>
          <a:bodyPr/>
          <a:lstStyle/>
          <a:p>
            <a:pPr marL="342900" indent="-342900" algn="just">
              <a:buFont typeface="Arial" panose="020B0604020202020204" pitchFamily="34" charset="0"/>
              <a:buChar char="•"/>
            </a:pPr>
            <a:r>
              <a:rPr lang="en-IN" dirty="0">
                <a:solidFill>
                  <a:srgbClr val="C00000"/>
                </a:solidFill>
              </a:rPr>
              <a:t>Virtual prototyping (VP) </a:t>
            </a:r>
            <a:r>
              <a:rPr lang="en-IN" dirty="0"/>
              <a:t>is the analysis and simulation carried out on a fully developed computer model, therefore performing the same tests as those on the physical prototypes.</a:t>
            </a:r>
          </a:p>
          <a:p>
            <a:pPr marL="342900" indent="-342900" algn="just">
              <a:buFont typeface="Arial" panose="020B0604020202020204" pitchFamily="34" charset="0"/>
              <a:buChar char="•"/>
            </a:pPr>
            <a:r>
              <a:rPr lang="en-IN" dirty="0"/>
              <a:t>It is also sometimes referred to as </a:t>
            </a:r>
            <a:r>
              <a:rPr lang="en-IN" dirty="0">
                <a:solidFill>
                  <a:srgbClr val="C00000"/>
                </a:solidFill>
              </a:rPr>
              <a:t>computer-aided engineering</a:t>
            </a:r>
          </a:p>
          <a:p>
            <a:pPr marL="342900" indent="-342900" algn="just">
              <a:buFont typeface="Arial" panose="020B0604020202020204" pitchFamily="34" charset="0"/>
              <a:buChar char="•"/>
            </a:pPr>
            <a:r>
              <a:rPr lang="en-IN" dirty="0">
                <a:solidFill>
                  <a:srgbClr val="C00000"/>
                </a:solidFill>
              </a:rPr>
              <a:t>(CAE) </a:t>
            </a:r>
            <a:r>
              <a:rPr lang="en-IN" dirty="0"/>
              <a:t>or </a:t>
            </a:r>
            <a:r>
              <a:rPr lang="en-IN" dirty="0">
                <a:solidFill>
                  <a:srgbClr val="C00000"/>
                </a:solidFill>
              </a:rPr>
              <a:t>engineering analysis simulation</a:t>
            </a:r>
          </a:p>
          <a:p>
            <a:pPr marL="342900" indent="-342900" algn="just">
              <a:buFont typeface="Arial" panose="020B0604020202020204" pitchFamily="34" charset="0"/>
              <a:buChar char="•"/>
            </a:pPr>
            <a:r>
              <a:rPr lang="en-IN" dirty="0">
                <a:solidFill>
                  <a:srgbClr val="C00000"/>
                </a:solidFill>
              </a:rPr>
              <a:t>Virtual prototyping </a:t>
            </a:r>
            <a:r>
              <a:rPr lang="en-IN" dirty="0"/>
              <a:t>integrates digital technologies such as computer-aided design (CAD), computer-aided engineering (CAE), and computer-aided manufacturing (CAM) data, into a single visual environment for </a:t>
            </a:r>
            <a:r>
              <a:rPr lang="en-IN" dirty="0">
                <a:solidFill>
                  <a:srgbClr val="C00000"/>
                </a:solidFill>
              </a:rPr>
              <a:t>viewing</a:t>
            </a:r>
            <a:r>
              <a:rPr lang="en-IN" dirty="0"/>
              <a:t> and </a:t>
            </a:r>
            <a:r>
              <a:rPr lang="en-IN" dirty="0">
                <a:solidFill>
                  <a:srgbClr val="C00000"/>
                </a:solidFill>
              </a:rPr>
              <a:t>analysis</a:t>
            </a:r>
            <a:r>
              <a:rPr lang="en-IN" dirty="0"/>
              <a:t>.</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32</a:t>
            </a:fld>
            <a:endParaRPr lang="en-US" dirty="0"/>
          </a:p>
        </p:txBody>
      </p:sp>
    </p:spTree>
    <p:extLst>
      <p:ext uri="{BB962C8B-B14F-4D97-AF65-F5344CB8AC3E}">
        <p14:creationId xmlns:p14="http://schemas.microsoft.com/office/powerpoint/2010/main" val="245649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prototyping vs. Virtual prototyping</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33</a:t>
            </a:fld>
            <a:endParaRPr lang="en-US" dirty="0"/>
          </a:p>
        </p:txBody>
      </p:sp>
      <p:pic>
        <p:nvPicPr>
          <p:cNvPr id="6" name="Picture 5"/>
          <p:cNvPicPr>
            <a:picLocks noChangeAspect="1"/>
          </p:cNvPicPr>
          <p:nvPr/>
        </p:nvPicPr>
        <p:blipFill>
          <a:blip r:embed="rId2">
            <a:lum bright="-20000" contrast="40000"/>
          </a:blip>
          <a:stretch>
            <a:fillRect/>
          </a:stretch>
        </p:blipFill>
        <p:spPr>
          <a:xfrm>
            <a:off x="215516" y="764704"/>
            <a:ext cx="8172908" cy="5540636"/>
          </a:xfrm>
          <a:prstGeom prst="rect">
            <a:avLst/>
          </a:prstGeom>
        </p:spPr>
      </p:pic>
    </p:spTree>
    <p:extLst>
      <p:ext uri="{BB962C8B-B14F-4D97-AF65-F5344CB8AC3E}">
        <p14:creationId xmlns:p14="http://schemas.microsoft.com/office/powerpoint/2010/main" val="47288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prototyping includes…</a:t>
            </a:r>
          </a:p>
        </p:txBody>
      </p:sp>
      <p:sp>
        <p:nvSpPr>
          <p:cNvPr id="3" name="Content Placeholder 2"/>
          <p:cNvSpPr>
            <a:spLocks noGrp="1"/>
          </p:cNvSpPr>
          <p:nvPr>
            <p:ph idx="1"/>
          </p:nvPr>
        </p:nvSpPr>
        <p:spPr>
          <a:xfrm>
            <a:off x="251520" y="1124744"/>
            <a:ext cx="8424936" cy="2677656"/>
          </a:xfrm>
        </p:spPr>
        <p:txBody>
          <a:bodyPr/>
          <a:lstStyle/>
          <a:p>
            <a:r>
              <a:rPr lang="en-US" dirty="0"/>
              <a:t>Finite element analysis.</a:t>
            </a:r>
          </a:p>
          <a:p>
            <a:r>
              <a:rPr lang="en-IN" dirty="0"/>
              <a:t>Mechanical form, fit and interference checking.</a:t>
            </a:r>
          </a:p>
          <a:p>
            <a:r>
              <a:rPr lang="en-US" dirty="0"/>
              <a:t>Mechanical simulation.</a:t>
            </a:r>
          </a:p>
          <a:p>
            <a:r>
              <a:rPr lang="en-US" dirty="0"/>
              <a:t>Virtual reality applications.</a:t>
            </a:r>
          </a:p>
          <a:p>
            <a:r>
              <a:rPr lang="en-US" dirty="0"/>
              <a:t>Cosmetic modelling.</a:t>
            </a:r>
          </a:p>
          <a:p>
            <a:r>
              <a:rPr lang="en-US" dirty="0" err="1"/>
              <a:t>Assemblability</a:t>
            </a:r>
            <a:r>
              <a:rPr lang="en-US" dirty="0"/>
              <a:t>.</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34</a:t>
            </a:fld>
            <a:endParaRPr lang="en-US" dirty="0"/>
          </a:p>
        </p:txBody>
      </p:sp>
    </p:spTree>
    <p:extLst>
      <p:ext uri="{BB962C8B-B14F-4D97-AF65-F5344CB8AC3E}">
        <p14:creationId xmlns:p14="http://schemas.microsoft.com/office/powerpoint/2010/main" val="3712121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prototyping: video demo</a:t>
            </a:r>
          </a:p>
        </p:txBody>
      </p:sp>
      <p:pic>
        <p:nvPicPr>
          <p:cNvPr id="6" name="Virtual Prototyping of Moog Base - 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94607" y="1236663"/>
            <a:ext cx="2233612" cy="2233612"/>
          </a:xfrm>
        </p:spPr>
      </p:pic>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35</a:t>
            </a:fld>
            <a:endParaRPr lang="en-US" dirty="0"/>
          </a:p>
        </p:txBody>
      </p:sp>
    </p:spTree>
    <p:extLst>
      <p:ext uri="{BB962C8B-B14F-4D97-AF65-F5344CB8AC3E}">
        <p14:creationId xmlns:p14="http://schemas.microsoft.com/office/powerpoint/2010/main" val="2227479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97" y="2600908"/>
            <a:ext cx="8208404" cy="684076"/>
          </a:xfrm>
        </p:spPr>
        <p:txBody>
          <a:bodyPr/>
          <a:lstStyle/>
          <a:p>
            <a:pPr algn="ctr"/>
            <a:r>
              <a:rPr lang="en-US" b="1" dirty="0"/>
              <a:t>Rapid Prototyping: Process Chain</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36</a:t>
            </a:fld>
            <a:endParaRPr lang="en-US" dirty="0"/>
          </a:p>
        </p:txBody>
      </p:sp>
    </p:spTree>
    <p:extLst>
      <p:ext uri="{BB962C8B-B14F-4D97-AF65-F5344CB8AC3E}">
        <p14:creationId xmlns:p14="http://schemas.microsoft.com/office/powerpoint/2010/main" val="1565616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prototyping: Process Chain</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37</a:t>
            </a:fld>
            <a:endParaRPr lang="en-US" dirty="0"/>
          </a:p>
        </p:txBody>
      </p:sp>
      <p:pic>
        <p:nvPicPr>
          <p:cNvPr id="6" name="Picture 5"/>
          <p:cNvPicPr>
            <a:picLocks noChangeAspect="1"/>
          </p:cNvPicPr>
          <p:nvPr/>
        </p:nvPicPr>
        <p:blipFill rotWithShape="1">
          <a:blip r:embed="rId2">
            <a:lum bright="-20000" contrast="40000"/>
          </a:blip>
          <a:srcRect l="1976" t="4433" r="2387" b="3078"/>
          <a:stretch/>
        </p:blipFill>
        <p:spPr>
          <a:xfrm>
            <a:off x="323528" y="1052735"/>
            <a:ext cx="8388933" cy="5256585"/>
          </a:xfrm>
          <a:prstGeom prst="rect">
            <a:avLst/>
          </a:prstGeom>
        </p:spPr>
      </p:pic>
    </p:spTree>
    <p:extLst>
      <p:ext uri="{BB962C8B-B14F-4D97-AF65-F5344CB8AC3E}">
        <p14:creationId xmlns:p14="http://schemas.microsoft.com/office/powerpoint/2010/main" val="850264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prototyping: Process Chain (continued…)</a:t>
            </a:r>
          </a:p>
        </p:txBody>
      </p:sp>
      <p:sp>
        <p:nvSpPr>
          <p:cNvPr id="7" name="Content Placeholder 2"/>
          <p:cNvSpPr>
            <a:spLocks noGrp="1"/>
          </p:cNvSpPr>
          <p:nvPr>
            <p:ph idx="1"/>
          </p:nvPr>
        </p:nvSpPr>
        <p:spPr>
          <a:xfrm>
            <a:off x="206121" y="1065746"/>
            <a:ext cx="8731755" cy="5078313"/>
          </a:xfrm>
        </p:spPr>
        <p:txBody>
          <a:bodyPr/>
          <a:lstStyle/>
          <a:p>
            <a:r>
              <a:rPr lang="en-US" dirty="0"/>
              <a:t>3D Modeling</a:t>
            </a:r>
          </a:p>
          <a:p>
            <a:pPr lvl="1"/>
            <a:r>
              <a:rPr lang="en-US" dirty="0"/>
              <a:t>Most time consuming step of the entire process chain</a:t>
            </a:r>
          </a:p>
          <a:p>
            <a:pPr lvl="1"/>
            <a:r>
              <a:rPr lang="en-US" dirty="0"/>
              <a:t>Interference studies, stress analyses, FEM analysis etc.</a:t>
            </a:r>
          </a:p>
          <a:p>
            <a:r>
              <a:rPr lang="en-US" dirty="0"/>
              <a:t>Data conversion and transmission</a:t>
            </a:r>
          </a:p>
          <a:p>
            <a:pPr lvl="1"/>
            <a:r>
              <a:rPr lang="en-US" dirty="0"/>
              <a:t>Conversion CAD data into </a:t>
            </a:r>
            <a:r>
              <a:rPr lang="en-US" i="1" dirty="0"/>
              <a:t>.STL </a:t>
            </a:r>
            <a:r>
              <a:rPr lang="en-US" dirty="0"/>
              <a:t>file format</a:t>
            </a:r>
          </a:p>
          <a:p>
            <a:pPr lvl="1"/>
            <a:r>
              <a:rPr lang="en-US" dirty="0"/>
              <a:t>Simplest and shortest step of the entire process chain</a:t>
            </a:r>
          </a:p>
          <a:p>
            <a:r>
              <a:rPr lang="en-US" dirty="0"/>
              <a:t>Checking and preparing</a:t>
            </a:r>
          </a:p>
          <a:p>
            <a:pPr lvl="1"/>
            <a:r>
              <a:rPr lang="en-US" dirty="0"/>
              <a:t>Defects due to improper modelling and/or file conversion</a:t>
            </a:r>
          </a:p>
          <a:p>
            <a:pPr lvl="1"/>
            <a:r>
              <a:rPr lang="en-US" dirty="0"/>
              <a:t>Repairing and optimizing 3D models</a:t>
            </a:r>
          </a:p>
          <a:p>
            <a:pPr lvl="1"/>
            <a:r>
              <a:rPr lang="en-US" dirty="0"/>
              <a:t>Slices the model into cross-sections of thickness ~ 0.12-0.5 mm</a:t>
            </a:r>
          </a:p>
          <a:p>
            <a:r>
              <a:rPr lang="en-US" dirty="0"/>
              <a:t>Building (mostly automated)</a:t>
            </a:r>
          </a:p>
          <a:p>
            <a:r>
              <a:rPr lang="en-US" dirty="0"/>
              <a:t>Post-processing (cleaning, </a:t>
            </a:r>
            <a:r>
              <a:rPr lang="en-US" dirty="0" smtClean="0"/>
              <a:t>post-curing</a:t>
            </a:r>
            <a:r>
              <a:rPr lang="en-US" dirty="0"/>
              <a:t>, finishing etc.)</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38</a:t>
            </a:fld>
            <a:endParaRPr lang="en-US" dirty="0"/>
          </a:p>
        </p:txBody>
      </p:sp>
    </p:spTree>
    <p:extLst>
      <p:ext uri="{BB962C8B-B14F-4D97-AF65-F5344CB8AC3E}">
        <p14:creationId xmlns:p14="http://schemas.microsoft.com/office/powerpoint/2010/main" val="260382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prototyping: video demo</a:t>
            </a:r>
          </a:p>
        </p:txBody>
      </p:sp>
      <p:pic>
        <p:nvPicPr>
          <p:cNvPr id="6" name="Stereolithography (SLA) - animation of stereolithography proces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22338" y="1236663"/>
            <a:ext cx="2978149" cy="2233612"/>
          </a:xfrm>
        </p:spPr>
      </p:pic>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39</a:t>
            </a:fld>
            <a:endParaRPr lang="en-US" dirty="0"/>
          </a:p>
        </p:txBody>
      </p:sp>
    </p:spTree>
    <p:extLst>
      <p:ext uri="{BB962C8B-B14F-4D97-AF65-F5344CB8AC3E}">
        <p14:creationId xmlns:p14="http://schemas.microsoft.com/office/powerpoint/2010/main" val="31952631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 of Evaluation</a:t>
            </a:r>
            <a:endParaRPr lang="en-US" dirty="0"/>
          </a:p>
        </p:txBody>
      </p:sp>
      <p:sp>
        <p:nvSpPr>
          <p:cNvPr id="6" name="Content Placeholder 2"/>
          <p:cNvSpPr>
            <a:spLocks noGrp="1"/>
          </p:cNvSpPr>
          <p:nvPr>
            <p:ph idx="1"/>
          </p:nvPr>
        </p:nvSpPr>
        <p:spPr>
          <a:xfrm>
            <a:off x="611560" y="945786"/>
            <a:ext cx="7308812" cy="4893647"/>
          </a:xfrm>
        </p:spPr>
        <p:txBody>
          <a:bodyPr/>
          <a:lstStyle/>
          <a:p>
            <a:r>
              <a:rPr lang="en-US" dirty="0"/>
              <a:t>CAT 1 – 15 marks</a:t>
            </a:r>
          </a:p>
          <a:p>
            <a:r>
              <a:rPr lang="en-US" dirty="0"/>
              <a:t>CAT 2 – 15 marks</a:t>
            </a:r>
          </a:p>
          <a:p>
            <a:r>
              <a:rPr lang="en-US" dirty="0"/>
              <a:t>Assignments – (3x10) = 30 marks</a:t>
            </a:r>
          </a:p>
          <a:p>
            <a:r>
              <a:rPr lang="en-US" dirty="0"/>
              <a:t>FAT exam – 40 marks</a:t>
            </a:r>
          </a:p>
          <a:p>
            <a:pPr marL="0" indent="0">
              <a:buNone/>
            </a:pPr>
            <a:r>
              <a:rPr lang="en-US" dirty="0"/>
              <a:t>Total = 100 marks</a:t>
            </a:r>
          </a:p>
          <a:p>
            <a:pPr marL="0" indent="0">
              <a:buNone/>
            </a:pPr>
            <a:endParaRPr lang="en-US" dirty="0"/>
          </a:p>
          <a:p>
            <a:pPr marL="0" indent="0">
              <a:buNone/>
            </a:pPr>
            <a:r>
              <a:rPr lang="en-US" dirty="0"/>
              <a:t>****************************</a:t>
            </a:r>
          </a:p>
          <a:p>
            <a:pPr marL="0" indent="0">
              <a:buNone/>
            </a:pPr>
            <a:r>
              <a:rPr lang="en-US" dirty="0"/>
              <a:t>J-Component = 100 marks</a:t>
            </a:r>
          </a:p>
          <a:p>
            <a:pPr marL="0" indent="0">
              <a:buNone/>
            </a:pPr>
            <a:r>
              <a:rPr lang="en-US" dirty="0"/>
              <a:t>	Review 1 = 20 marks</a:t>
            </a:r>
          </a:p>
          <a:p>
            <a:pPr marL="0" indent="0">
              <a:buNone/>
            </a:pPr>
            <a:r>
              <a:rPr lang="en-US" dirty="0"/>
              <a:t>	Review 2 = 30 marks</a:t>
            </a:r>
          </a:p>
          <a:p>
            <a:pPr marL="0" indent="0">
              <a:buNone/>
            </a:pPr>
            <a:r>
              <a:rPr lang="en-US" dirty="0"/>
              <a:t>	Review 3 = 50 marks</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4</a:t>
            </a:fld>
            <a:endParaRPr lang="en-US" dirty="0"/>
          </a:p>
        </p:txBody>
      </p:sp>
    </p:spTree>
    <p:extLst>
      <p:ext uri="{BB962C8B-B14F-4D97-AF65-F5344CB8AC3E}">
        <p14:creationId xmlns:p14="http://schemas.microsoft.com/office/powerpoint/2010/main" val="31763844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t>3D Printing: How it happens?</a:t>
            </a:r>
          </a:p>
        </p:txBody>
      </p:sp>
      <p:pic>
        <p:nvPicPr>
          <p:cNvPr id="8" name="3d printing process">
            <a:hlinkClick r:id="" action="ppaction://media"/>
            <a:extLst>
              <a:ext uri="{FF2B5EF4-FFF2-40B4-BE49-F238E27FC236}">
                <a16:creationId xmlns:a16="http://schemas.microsoft.com/office/drawing/2014/main" xmlns="" id="{EBC2A6CD-FE37-46BF-A166-916ECDF9FC0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6244" y="1236663"/>
            <a:ext cx="3970338" cy="2233612"/>
          </a:xfrm>
        </p:spPr>
      </p:pic>
      <p:sp>
        <p:nvSpPr>
          <p:cNvPr id="4" name="Footer Placeholder 3"/>
          <p:cNvSpPr>
            <a:spLocks noGrp="1"/>
          </p:cNvSpPr>
          <p:nvPr>
            <p:ph type="ftr" sz="quarter" idx="11"/>
          </p:nvPr>
        </p:nvSpPr>
        <p:spPr/>
        <p:txBody>
          <a:bodyPr/>
          <a:lstStyle/>
          <a:p>
            <a:r>
              <a:rPr lang="en-US"/>
              <a:t>3D Printing</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40</a:t>
            </a:fld>
            <a:endParaRPr lang="en-US" dirty="0"/>
          </a:p>
        </p:txBody>
      </p:sp>
    </p:spTree>
    <p:extLst>
      <p:ext uri="{BB962C8B-B14F-4D97-AF65-F5344CB8AC3E}">
        <p14:creationId xmlns:p14="http://schemas.microsoft.com/office/powerpoint/2010/main" val="697242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97" y="2528900"/>
            <a:ext cx="8208404" cy="684076"/>
          </a:xfrm>
        </p:spPr>
        <p:txBody>
          <a:bodyPr/>
          <a:lstStyle/>
          <a:p>
            <a:pPr algn="ctr"/>
            <a:r>
              <a:rPr lang="en-US" b="1" dirty="0"/>
              <a:t>Benefits of Rapid Manufacturing Technologies</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41</a:t>
            </a:fld>
            <a:endParaRPr lang="en-US" dirty="0"/>
          </a:p>
        </p:txBody>
      </p:sp>
    </p:spTree>
    <p:extLst>
      <p:ext uri="{BB962C8B-B14F-4D97-AF65-F5344CB8AC3E}">
        <p14:creationId xmlns:p14="http://schemas.microsoft.com/office/powerpoint/2010/main" val="451546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rapid prototyping on product development</a:t>
            </a:r>
          </a:p>
        </p:txBody>
      </p:sp>
      <p:sp>
        <p:nvSpPr>
          <p:cNvPr id="3" name="Content Placeholder 2"/>
          <p:cNvSpPr>
            <a:spLocks noGrp="1"/>
          </p:cNvSpPr>
          <p:nvPr>
            <p:ph idx="1"/>
          </p:nvPr>
        </p:nvSpPr>
        <p:spPr>
          <a:xfrm>
            <a:off x="143506" y="1592796"/>
            <a:ext cx="8856986" cy="2973122"/>
          </a:xfrm>
        </p:spPr>
        <p:txBody>
          <a:bodyPr/>
          <a:lstStyle/>
          <a:p>
            <a:pPr marL="0" indent="0">
              <a:buNone/>
            </a:pPr>
            <a:r>
              <a:rPr lang="en-US" dirty="0"/>
              <a:t>Direct benefits…</a:t>
            </a:r>
          </a:p>
          <a:p>
            <a:pPr>
              <a:buFont typeface="Arial" panose="020B0604020202020204" pitchFamily="34" charset="0"/>
              <a:buChar char="•"/>
            </a:pPr>
            <a:r>
              <a:rPr lang="en-US" dirty="0"/>
              <a:t>To the product designers</a:t>
            </a:r>
          </a:p>
          <a:p>
            <a:pPr lvl="1"/>
            <a:r>
              <a:rPr lang="en-US" dirty="0"/>
              <a:t>Can increase the product complexity</a:t>
            </a:r>
          </a:p>
          <a:p>
            <a:pPr lvl="1"/>
            <a:r>
              <a:rPr lang="en-US" dirty="0"/>
              <a:t>Need not concern about “manufacturability” </a:t>
            </a:r>
          </a:p>
          <a:p>
            <a:pPr lvl="1"/>
            <a:r>
              <a:rPr lang="en-US" dirty="0"/>
              <a:t>Can reduce parts count </a:t>
            </a:r>
            <a:r>
              <a:rPr lang="en-IN" dirty="0"/>
              <a:t>by combining features into a single-piece</a:t>
            </a:r>
          </a:p>
          <a:p>
            <a:pPr lvl="1"/>
            <a:r>
              <a:rPr lang="en-IN" dirty="0"/>
              <a:t>Can minimize material and optimize strength/weight ratios</a:t>
            </a:r>
          </a:p>
          <a:p>
            <a:pPr marL="342900" indent="-342900">
              <a:buFont typeface="Arial" panose="020B0604020202020204" pitchFamily="34" charset="0"/>
              <a:buChar char="•"/>
            </a:pP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42</a:t>
            </a:fld>
            <a:endParaRPr lang="en-US" dirty="0"/>
          </a:p>
        </p:txBody>
      </p:sp>
    </p:spTree>
    <p:extLst>
      <p:ext uri="{BB962C8B-B14F-4D97-AF65-F5344CB8AC3E}">
        <p14:creationId xmlns:p14="http://schemas.microsoft.com/office/powerpoint/2010/main" val="138002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43</a:t>
            </a:fld>
            <a:endParaRPr lang="en-US" dirty="0"/>
          </a:p>
        </p:txBody>
      </p:sp>
      <p:pic>
        <p:nvPicPr>
          <p:cNvPr id="1026" name="Picture 2" descr="http://www.3ders.org/images2014/Additive_Manufacturing_structural-steel-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09" y="1016732"/>
            <a:ext cx="6261770" cy="41745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17478" y="5633507"/>
            <a:ext cx="7420236" cy="369332"/>
          </a:xfrm>
          <a:prstGeom prst="rect">
            <a:avLst/>
          </a:prstGeom>
          <a:noFill/>
        </p:spPr>
        <p:txBody>
          <a:bodyPr wrap="none" rtlCol="0">
            <a:spAutoFit/>
          </a:bodyPr>
          <a:lstStyle/>
          <a:p>
            <a:r>
              <a:rPr lang="en-US" b="1" dirty="0"/>
              <a:t>Light-weight (but complex design) structures are possible due to 3D printing</a:t>
            </a:r>
          </a:p>
        </p:txBody>
      </p:sp>
    </p:spTree>
    <p:extLst>
      <p:ext uri="{BB962C8B-B14F-4D97-AF65-F5344CB8AC3E}">
        <p14:creationId xmlns:p14="http://schemas.microsoft.com/office/powerpoint/2010/main" val="5592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44</a:t>
            </a:fld>
            <a:endParaRPr lang="en-US" dirty="0"/>
          </a:p>
        </p:txBody>
      </p:sp>
      <p:pic>
        <p:nvPicPr>
          <p:cNvPr id="6" name="Picture 5"/>
          <p:cNvPicPr>
            <a:picLocks noChangeAspect="1"/>
          </p:cNvPicPr>
          <p:nvPr/>
        </p:nvPicPr>
        <p:blipFill>
          <a:blip r:embed="rId2"/>
          <a:stretch>
            <a:fillRect/>
          </a:stretch>
        </p:blipFill>
        <p:spPr>
          <a:xfrm>
            <a:off x="237575" y="1122158"/>
            <a:ext cx="5328592" cy="4696386"/>
          </a:xfrm>
          <a:prstGeom prst="rect">
            <a:avLst/>
          </a:prstGeom>
        </p:spPr>
      </p:pic>
      <p:sp>
        <p:nvSpPr>
          <p:cNvPr id="7" name="TextBox 6"/>
          <p:cNvSpPr txBox="1"/>
          <p:nvPr/>
        </p:nvSpPr>
        <p:spPr>
          <a:xfrm>
            <a:off x="5976156" y="3008686"/>
            <a:ext cx="2771547" cy="923330"/>
          </a:xfrm>
          <a:prstGeom prst="rect">
            <a:avLst/>
          </a:prstGeom>
          <a:noFill/>
        </p:spPr>
        <p:txBody>
          <a:bodyPr wrap="square" rtlCol="0">
            <a:spAutoFit/>
          </a:bodyPr>
          <a:lstStyle/>
          <a:p>
            <a:r>
              <a:rPr lang="en-US" b="1" dirty="0"/>
              <a:t>Light-weight (but complex design) structures are possible due to 3D printing</a:t>
            </a:r>
          </a:p>
        </p:txBody>
      </p:sp>
    </p:spTree>
    <p:extLst>
      <p:ext uri="{BB962C8B-B14F-4D97-AF65-F5344CB8AC3E}">
        <p14:creationId xmlns:p14="http://schemas.microsoft.com/office/powerpoint/2010/main" val="65618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45</a:t>
            </a:fld>
            <a:endParaRPr lang="en-US" dirty="0"/>
          </a:p>
        </p:txBody>
      </p:sp>
      <p:pic>
        <p:nvPicPr>
          <p:cNvPr id="6" name="Picture 5"/>
          <p:cNvPicPr>
            <a:picLocks noChangeAspect="1"/>
          </p:cNvPicPr>
          <p:nvPr/>
        </p:nvPicPr>
        <p:blipFill>
          <a:blip r:embed="rId2"/>
          <a:stretch>
            <a:fillRect/>
          </a:stretch>
        </p:blipFill>
        <p:spPr>
          <a:xfrm>
            <a:off x="1325427" y="944724"/>
            <a:ext cx="6493143" cy="3646982"/>
          </a:xfrm>
          <a:prstGeom prst="rect">
            <a:avLst/>
          </a:prstGeom>
        </p:spPr>
      </p:pic>
      <p:sp>
        <p:nvSpPr>
          <p:cNvPr id="7" name="TextBox 6"/>
          <p:cNvSpPr txBox="1"/>
          <p:nvPr/>
        </p:nvSpPr>
        <p:spPr>
          <a:xfrm>
            <a:off x="917478" y="5633507"/>
            <a:ext cx="7420236" cy="369332"/>
          </a:xfrm>
          <a:prstGeom prst="rect">
            <a:avLst/>
          </a:prstGeom>
          <a:noFill/>
        </p:spPr>
        <p:txBody>
          <a:bodyPr wrap="none" rtlCol="0">
            <a:spAutoFit/>
          </a:bodyPr>
          <a:lstStyle/>
          <a:p>
            <a:r>
              <a:rPr lang="en-US" b="1" dirty="0"/>
              <a:t>Light-weight (but complex design) structures are possible due to 3D printing</a:t>
            </a:r>
          </a:p>
        </p:txBody>
      </p:sp>
    </p:spTree>
    <p:extLst>
      <p:ext uri="{BB962C8B-B14F-4D97-AF65-F5344CB8AC3E}">
        <p14:creationId xmlns:p14="http://schemas.microsoft.com/office/powerpoint/2010/main" val="160881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46</a:t>
            </a:fld>
            <a:endParaRPr lang="en-US" dirty="0"/>
          </a:p>
        </p:txBody>
      </p:sp>
      <p:pic>
        <p:nvPicPr>
          <p:cNvPr id="6" name="Picture 5"/>
          <p:cNvPicPr>
            <a:picLocks noChangeAspect="1"/>
          </p:cNvPicPr>
          <p:nvPr/>
        </p:nvPicPr>
        <p:blipFill>
          <a:blip r:embed="rId2"/>
          <a:stretch>
            <a:fillRect/>
          </a:stretch>
        </p:blipFill>
        <p:spPr>
          <a:xfrm>
            <a:off x="467544" y="872716"/>
            <a:ext cx="7051598" cy="4688007"/>
          </a:xfrm>
          <a:prstGeom prst="rect">
            <a:avLst/>
          </a:prstGeom>
        </p:spPr>
      </p:pic>
      <p:sp>
        <p:nvSpPr>
          <p:cNvPr id="7" name="TextBox 6"/>
          <p:cNvSpPr txBox="1"/>
          <p:nvPr/>
        </p:nvSpPr>
        <p:spPr>
          <a:xfrm>
            <a:off x="861881" y="5818246"/>
            <a:ext cx="7420236" cy="369332"/>
          </a:xfrm>
          <a:prstGeom prst="rect">
            <a:avLst/>
          </a:prstGeom>
          <a:noFill/>
        </p:spPr>
        <p:txBody>
          <a:bodyPr wrap="none" rtlCol="0">
            <a:spAutoFit/>
          </a:bodyPr>
          <a:lstStyle/>
          <a:p>
            <a:r>
              <a:rPr lang="en-US" b="1" dirty="0"/>
              <a:t>Light-weight (but complex design) structures are possible due to 3D printing</a:t>
            </a:r>
          </a:p>
        </p:txBody>
      </p:sp>
    </p:spTree>
    <p:extLst>
      <p:ext uri="{BB962C8B-B14F-4D97-AF65-F5344CB8AC3E}">
        <p14:creationId xmlns:p14="http://schemas.microsoft.com/office/powerpoint/2010/main" val="325913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47</a:t>
            </a:fld>
            <a:endParaRPr lang="en-US" dirty="0"/>
          </a:p>
        </p:txBody>
      </p:sp>
      <p:pic>
        <p:nvPicPr>
          <p:cNvPr id="6" name="Picture 4" descr="https://ediewater.s3.amazonaws.com/news/images/r_1952-3d-printing-offers-cost-savings-for-construction-sector--sayus-ar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604" y="1232756"/>
            <a:ext cx="6667500" cy="3095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07604" y="5202075"/>
            <a:ext cx="7420236" cy="369332"/>
          </a:xfrm>
          <a:prstGeom prst="rect">
            <a:avLst/>
          </a:prstGeom>
          <a:noFill/>
        </p:spPr>
        <p:txBody>
          <a:bodyPr wrap="none" rtlCol="0">
            <a:spAutoFit/>
          </a:bodyPr>
          <a:lstStyle/>
          <a:p>
            <a:r>
              <a:rPr lang="en-US" b="1" dirty="0"/>
              <a:t>Light-weight (but complex design) structures are possible due to 3D printing</a:t>
            </a:r>
          </a:p>
        </p:txBody>
      </p:sp>
    </p:spTree>
    <p:extLst>
      <p:ext uri="{BB962C8B-B14F-4D97-AF65-F5344CB8AC3E}">
        <p14:creationId xmlns:p14="http://schemas.microsoft.com/office/powerpoint/2010/main" val="140097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48</a:t>
            </a:fld>
            <a:endParaRPr lang="en-US" dirty="0"/>
          </a:p>
        </p:txBody>
      </p:sp>
      <p:pic>
        <p:nvPicPr>
          <p:cNvPr id="7" name="Picture 6"/>
          <p:cNvPicPr>
            <a:picLocks noChangeAspect="1"/>
          </p:cNvPicPr>
          <p:nvPr/>
        </p:nvPicPr>
        <p:blipFill>
          <a:blip r:embed="rId2"/>
          <a:stretch>
            <a:fillRect/>
          </a:stretch>
        </p:blipFill>
        <p:spPr>
          <a:xfrm>
            <a:off x="424074" y="1808820"/>
            <a:ext cx="7783822" cy="3191367"/>
          </a:xfrm>
          <a:prstGeom prst="rect">
            <a:avLst/>
          </a:prstGeom>
        </p:spPr>
      </p:pic>
    </p:spTree>
    <p:extLst>
      <p:ext uri="{BB962C8B-B14F-4D97-AF65-F5344CB8AC3E}">
        <p14:creationId xmlns:p14="http://schemas.microsoft.com/office/powerpoint/2010/main" val="113299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By the Numbers: 3-D Printing at Lockheed Martin</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49</a:t>
            </a:fld>
            <a:endParaRPr lang="en-US" dirty="0"/>
          </a:p>
        </p:txBody>
      </p:sp>
      <p:pic>
        <p:nvPicPr>
          <p:cNvPr id="2050" name="Picture 2" descr="http://www.lockheedmartin.com/content/lockheed/us/news/features/2015/by-the-numbers-3dprintingatlockheedmartin/_jcr_content/center_content/image_1.img.png/143197907418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958" y="1114421"/>
            <a:ext cx="676275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579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97" y="2672916"/>
            <a:ext cx="8208404" cy="684076"/>
          </a:xfrm>
        </p:spPr>
        <p:txBody>
          <a:bodyPr/>
          <a:lstStyle/>
          <a:p>
            <a:pPr algn="ctr"/>
            <a:r>
              <a:rPr lang="en-US" b="1" dirty="0"/>
              <a:t>Introduction</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5</a:t>
            </a:fld>
            <a:endParaRPr lang="en-US" dirty="0"/>
          </a:p>
        </p:txBody>
      </p:sp>
    </p:spTree>
    <p:extLst>
      <p:ext uri="{BB962C8B-B14F-4D97-AF65-F5344CB8AC3E}">
        <p14:creationId xmlns:p14="http://schemas.microsoft.com/office/powerpoint/2010/main" val="17039131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rapid prototyping on product development (contd..)</a:t>
            </a:r>
          </a:p>
        </p:txBody>
      </p:sp>
      <p:sp>
        <p:nvSpPr>
          <p:cNvPr id="3" name="Content Placeholder 2"/>
          <p:cNvSpPr>
            <a:spLocks noGrp="1"/>
          </p:cNvSpPr>
          <p:nvPr>
            <p:ph idx="1"/>
          </p:nvPr>
        </p:nvSpPr>
        <p:spPr>
          <a:xfrm>
            <a:off x="143506" y="782149"/>
            <a:ext cx="8856986" cy="7238905"/>
          </a:xfrm>
        </p:spPr>
        <p:txBody>
          <a:bodyPr/>
          <a:lstStyle/>
          <a:p>
            <a:pPr marL="0" indent="0">
              <a:buNone/>
            </a:pPr>
            <a:r>
              <a:rPr lang="en-US" dirty="0"/>
              <a:t>Direct benefits…</a:t>
            </a:r>
          </a:p>
          <a:p>
            <a:pPr>
              <a:buFont typeface="Arial" panose="020B0604020202020204" pitchFamily="34" charset="0"/>
              <a:buChar char="•"/>
            </a:pPr>
            <a:r>
              <a:rPr lang="en-IN" dirty="0"/>
              <a:t>To the tooling and manufacturing engineer</a:t>
            </a:r>
          </a:p>
          <a:p>
            <a:pPr lvl="1"/>
            <a:r>
              <a:rPr lang="en-IN" dirty="0"/>
              <a:t>The main savings are in costs</a:t>
            </a:r>
          </a:p>
          <a:p>
            <a:pPr lvl="1"/>
            <a:r>
              <a:rPr lang="en-US" dirty="0"/>
              <a:t>Can </a:t>
            </a:r>
            <a:r>
              <a:rPr lang="en-IN" dirty="0"/>
              <a:t>realize profits earlier on new products (since fixed costs are lower)</a:t>
            </a:r>
          </a:p>
          <a:p>
            <a:pPr lvl="1"/>
            <a:r>
              <a:rPr lang="en-IN" dirty="0"/>
              <a:t>Assembly of the parts is easy and costs are lower (due to the reduced number of parts)</a:t>
            </a:r>
          </a:p>
          <a:p>
            <a:pPr lvl="1"/>
            <a:r>
              <a:rPr lang="en-IN" dirty="0"/>
              <a:t>Less number of labour required</a:t>
            </a:r>
          </a:p>
          <a:p>
            <a:pPr lvl="1"/>
            <a:r>
              <a:rPr lang="en-IN" dirty="0"/>
              <a:t>Reduced material wastage</a:t>
            </a:r>
          </a:p>
          <a:p>
            <a:pPr lvl="1"/>
            <a:r>
              <a:rPr lang="en-IN" dirty="0"/>
              <a:t>Low inventory costs (Less inventory required)</a:t>
            </a:r>
          </a:p>
          <a:p>
            <a:pPr lvl="1"/>
            <a:r>
              <a:rPr lang="en-IN" dirty="0"/>
              <a:t>General purpose machines can be used (leads to reduction in capital investment)</a:t>
            </a:r>
          </a:p>
          <a:p>
            <a:pPr lvl="1"/>
            <a:r>
              <a:rPr lang="en-IN" dirty="0"/>
              <a:t>Scheduling the production is easy</a:t>
            </a:r>
          </a:p>
          <a:p>
            <a:pPr lvl="1"/>
            <a:r>
              <a:rPr lang="en-IN" dirty="0"/>
              <a:t>Better and easy quality control</a:t>
            </a:r>
          </a:p>
          <a:p>
            <a:pPr lvl="1"/>
            <a:endParaRPr lang="en-IN" dirty="0"/>
          </a:p>
          <a:p>
            <a:pPr lvl="1"/>
            <a:endParaRPr lang="en-IN" dirty="0"/>
          </a:p>
          <a:p>
            <a:pPr lvl="1"/>
            <a:endParaRPr lang="en-IN" dirty="0"/>
          </a:p>
          <a:p>
            <a:pPr marL="342900" indent="-342900">
              <a:buFont typeface="Arial" panose="020B0604020202020204" pitchFamily="34" charset="0"/>
              <a:buChar char="•"/>
            </a:pP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50</a:t>
            </a:fld>
            <a:endParaRPr lang="en-US" dirty="0"/>
          </a:p>
        </p:txBody>
      </p:sp>
    </p:spTree>
    <p:extLst>
      <p:ext uri="{BB962C8B-B14F-4D97-AF65-F5344CB8AC3E}">
        <p14:creationId xmlns:p14="http://schemas.microsoft.com/office/powerpoint/2010/main" val="781878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rapid prototyping on product development</a:t>
            </a:r>
          </a:p>
        </p:txBody>
      </p:sp>
      <p:sp>
        <p:nvSpPr>
          <p:cNvPr id="3" name="Content Placeholder 2"/>
          <p:cNvSpPr>
            <a:spLocks noGrp="1"/>
          </p:cNvSpPr>
          <p:nvPr>
            <p:ph idx="1"/>
          </p:nvPr>
        </p:nvSpPr>
        <p:spPr>
          <a:xfrm>
            <a:off x="143506" y="908720"/>
            <a:ext cx="8856986" cy="3748719"/>
          </a:xfrm>
        </p:spPr>
        <p:txBody>
          <a:bodyPr/>
          <a:lstStyle/>
          <a:p>
            <a:pPr marL="0" indent="0">
              <a:buNone/>
            </a:pPr>
            <a:r>
              <a:rPr lang="en-US" dirty="0"/>
              <a:t>In-direct benefits…</a:t>
            </a:r>
          </a:p>
          <a:p>
            <a:r>
              <a:rPr lang="en-US" dirty="0"/>
              <a:t>Benefits to Marketing</a:t>
            </a:r>
          </a:p>
          <a:p>
            <a:pPr lvl="1"/>
            <a:r>
              <a:rPr lang="en-US" dirty="0"/>
              <a:t>Adjust production lot dynamically based on the demand</a:t>
            </a:r>
          </a:p>
          <a:p>
            <a:pPr lvl="1"/>
            <a:r>
              <a:rPr lang="en-US" dirty="0"/>
              <a:t>No need to project future customer needs/market conditions</a:t>
            </a:r>
          </a:p>
          <a:p>
            <a:pPr lvl="1"/>
            <a:r>
              <a:rPr lang="en-US" dirty="0"/>
              <a:t>Products meet customer needs more closely</a:t>
            </a:r>
          </a:p>
          <a:p>
            <a:pPr lvl="1"/>
            <a:r>
              <a:rPr lang="en-US" dirty="0"/>
              <a:t>Can offer the latest technology to the customers</a:t>
            </a:r>
          </a:p>
          <a:p>
            <a:pPr lvl="1"/>
            <a:r>
              <a:rPr lang="en-US" dirty="0"/>
              <a:t>Can increase the diversity of the product offerings</a:t>
            </a:r>
          </a:p>
          <a:p>
            <a:pPr lvl="1"/>
            <a:r>
              <a:rPr lang="en-US" dirty="0"/>
              <a:t>Easy to expand and enter into new newer markets</a:t>
            </a:r>
          </a:p>
          <a:p>
            <a:pPr lvl="1"/>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51</a:t>
            </a:fld>
            <a:endParaRPr lang="en-US" dirty="0"/>
          </a:p>
        </p:txBody>
      </p:sp>
    </p:spTree>
    <p:extLst>
      <p:ext uri="{BB962C8B-B14F-4D97-AF65-F5344CB8AC3E}">
        <p14:creationId xmlns:p14="http://schemas.microsoft.com/office/powerpoint/2010/main" val="2289235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rapid prototyping on product development</a:t>
            </a:r>
          </a:p>
        </p:txBody>
      </p:sp>
      <p:sp>
        <p:nvSpPr>
          <p:cNvPr id="3" name="Content Placeholder 2"/>
          <p:cNvSpPr>
            <a:spLocks noGrp="1"/>
          </p:cNvSpPr>
          <p:nvPr>
            <p:ph idx="1"/>
          </p:nvPr>
        </p:nvSpPr>
        <p:spPr>
          <a:xfrm>
            <a:off x="143506" y="1592796"/>
            <a:ext cx="8856986" cy="2462213"/>
          </a:xfrm>
        </p:spPr>
        <p:txBody>
          <a:bodyPr/>
          <a:lstStyle/>
          <a:p>
            <a:pPr marL="0" indent="0">
              <a:buNone/>
            </a:pPr>
            <a:r>
              <a:rPr lang="en-US" dirty="0"/>
              <a:t>In-direct benefits…</a:t>
            </a:r>
          </a:p>
          <a:p>
            <a:pPr>
              <a:buFont typeface="Arial" panose="020B0604020202020204" pitchFamily="34" charset="0"/>
              <a:buChar char="•"/>
            </a:pPr>
            <a:r>
              <a:rPr lang="en-US" dirty="0"/>
              <a:t>Benefits to the consumer</a:t>
            </a:r>
          </a:p>
          <a:p>
            <a:pPr lvl="1"/>
            <a:r>
              <a:rPr lang="en-US" dirty="0"/>
              <a:t>Can buy products which meet individual needs and taste</a:t>
            </a:r>
          </a:p>
          <a:p>
            <a:pPr lvl="1"/>
            <a:r>
              <a:rPr lang="en-US" dirty="0"/>
              <a:t>Can buy customized products at affordable cost</a:t>
            </a:r>
          </a:p>
          <a:p>
            <a:pPr lvl="1"/>
            <a:r>
              <a:rPr lang="en-US" dirty="0"/>
              <a:t>Can get products at relatively cheaper rate due to the increased profitability to the manufacturer.</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52</a:t>
            </a:fld>
            <a:endParaRPr lang="en-US" dirty="0"/>
          </a:p>
        </p:txBody>
      </p:sp>
    </p:spTree>
    <p:extLst>
      <p:ext uri="{BB962C8B-B14F-4D97-AF65-F5344CB8AC3E}">
        <p14:creationId xmlns:p14="http://schemas.microsoft.com/office/powerpoint/2010/main" val="1176192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97" y="2672916"/>
            <a:ext cx="8208404" cy="684076"/>
          </a:xfrm>
        </p:spPr>
        <p:txBody>
          <a:bodyPr/>
          <a:lstStyle/>
          <a:p>
            <a:pPr algn="ctr"/>
            <a:r>
              <a:rPr lang="en-US" b="1" dirty="0"/>
              <a:t>List of Few Common RP Technologies</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53</a:t>
            </a:fld>
            <a:endParaRPr lang="en-US" dirty="0"/>
          </a:p>
        </p:txBody>
      </p:sp>
    </p:spTree>
    <p:extLst>
      <p:ext uri="{BB962C8B-B14F-4D97-AF65-F5344CB8AC3E}">
        <p14:creationId xmlns:p14="http://schemas.microsoft.com/office/powerpoint/2010/main" val="1475363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RP Technologies</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54</a:t>
            </a:fld>
            <a:endParaRPr lang="en-US" dirty="0"/>
          </a:p>
        </p:txBody>
      </p:sp>
      <p:pic>
        <p:nvPicPr>
          <p:cNvPr id="6" name="Picture 5"/>
          <p:cNvPicPr>
            <a:picLocks noChangeAspect="1"/>
          </p:cNvPicPr>
          <p:nvPr/>
        </p:nvPicPr>
        <p:blipFill rotWithShape="1">
          <a:blip r:embed="rId2">
            <a:lum bright="-20000" contrast="40000"/>
          </a:blip>
          <a:srcRect r="30063"/>
          <a:stretch/>
        </p:blipFill>
        <p:spPr>
          <a:xfrm>
            <a:off x="4815" y="1196752"/>
            <a:ext cx="9154853" cy="4597449"/>
          </a:xfrm>
          <a:prstGeom prst="rect">
            <a:avLst/>
          </a:prstGeom>
        </p:spPr>
      </p:pic>
    </p:spTree>
    <p:extLst>
      <p:ext uri="{BB962C8B-B14F-4D97-AF65-F5344CB8AC3E}">
        <p14:creationId xmlns:p14="http://schemas.microsoft.com/office/powerpoint/2010/main" val="3393075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97" y="2636912"/>
            <a:ext cx="8208404" cy="684076"/>
          </a:xfrm>
        </p:spPr>
        <p:txBody>
          <a:bodyPr/>
          <a:lstStyle/>
          <a:p>
            <a:pPr algn="ctr"/>
            <a:r>
              <a:rPr lang="en-US" b="1" dirty="0"/>
              <a:t>Rapid Tooling</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55</a:t>
            </a:fld>
            <a:endParaRPr lang="en-US" dirty="0"/>
          </a:p>
        </p:txBody>
      </p:sp>
    </p:spTree>
    <p:extLst>
      <p:ext uri="{BB962C8B-B14F-4D97-AF65-F5344CB8AC3E}">
        <p14:creationId xmlns:p14="http://schemas.microsoft.com/office/powerpoint/2010/main" val="2783850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tooling</a:t>
            </a:r>
          </a:p>
        </p:txBody>
      </p:sp>
      <p:sp>
        <p:nvSpPr>
          <p:cNvPr id="3" name="Content Placeholder 2"/>
          <p:cNvSpPr>
            <a:spLocks noGrp="1"/>
          </p:cNvSpPr>
          <p:nvPr>
            <p:ph idx="1"/>
          </p:nvPr>
        </p:nvSpPr>
        <p:spPr>
          <a:xfrm>
            <a:off x="89501" y="766696"/>
            <a:ext cx="8964996" cy="5681555"/>
          </a:xfrm>
        </p:spPr>
        <p:txBody>
          <a:bodyPr/>
          <a:lstStyle/>
          <a:p>
            <a:pPr marL="0" indent="0">
              <a:buNone/>
            </a:pPr>
            <a:r>
              <a:rPr lang="en-US" dirty="0"/>
              <a:t>Definitions:</a:t>
            </a:r>
          </a:p>
          <a:p>
            <a:pPr>
              <a:buFont typeface="+mj-lt"/>
              <a:buAutoNum type="alphaUcPeriod"/>
            </a:pPr>
            <a:r>
              <a:rPr lang="en-US" dirty="0"/>
              <a:t>Tooling:</a:t>
            </a:r>
          </a:p>
          <a:p>
            <a:pPr lvl="1" algn="just">
              <a:buFont typeface="+mj-lt"/>
              <a:buAutoNum type="arabicPeriod"/>
            </a:pPr>
            <a:r>
              <a:rPr lang="en-IN" dirty="0"/>
              <a:t>The process of </a:t>
            </a:r>
            <a:r>
              <a:rPr lang="en-US" dirty="0"/>
              <a:t>providing</a:t>
            </a:r>
            <a:r>
              <a:rPr lang="en-IN" dirty="0"/>
              <a:t> a factory with machinery in preparation for production.</a:t>
            </a:r>
            <a:r>
              <a:rPr lang="en-US" dirty="0"/>
              <a:t> </a:t>
            </a:r>
          </a:p>
          <a:p>
            <a:pPr lvl="1" algn="just">
              <a:buFont typeface="+mj-lt"/>
              <a:buAutoNum type="arabicPeriod"/>
            </a:pPr>
            <a:r>
              <a:rPr lang="en-IN" dirty="0"/>
              <a:t>Working </a:t>
            </a:r>
            <a:r>
              <a:rPr lang="en-US" dirty="0"/>
              <a:t>or</a:t>
            </a:r>
            <a:r>
              <a:rPr lang="en-IN" dirty="0"/>
              <a:t> manufacturing aids such as cutting tools, dies, fixtures, gauges, jigs, </a:t>
            </a:r>
            <a:r>
              <a:rPr lang="en-US" dirty="0"/>
              <a:t>molds</a:t>
            </a:r>
            <a:r>
              <a:rPr lang="en-IN" dirty="0"/>
              <a:t>, </a:t>
            </a:r>
            <a:r>
              <a:rPr lang="en-US" dirty="0"/>
              <a:t>and</a:t>
            </a:r>
            <a:r>
              <a:rPr lang="en-IN" dirty="0"/>
              <a:t> patterns of a specialized nature which (unless substantially altered or modified) are limited in use to a specific production line or the performance of a specific contract or job</a:t>
            </a:r>
            <a:endParaRPr lang="en-US" dirty="0"/>
          </a:p>
          <a:p>
            <a:pPr>
              <a:buAutoNum type="alphaUcPeriod"/>
            </a:pPr>
            <a:r>
              <a:rPr lang="en-US" dirty="0"/>
              <a:t>Rapid tooling:</a:t>
            </a:r>
          </a:p>
          <a:p>
            <a:pPr lvl="1" algn="just">
              <a:buFont typeface="+mj-lt"/>
              <a:buAutoNum type="arabicPeriod"/>
            </a:pPr>
            <a:r>
              <a:rPr lang="en-US" dirty="0"/>
              <a:t>The application of rapid prototyping technologies in the preparation of manufacturing tools.</a:t>
            </a:r>
          </a:p>
          <a:p>
            <a:pPr lvl="1" algn="just">
              <a:buFont typeface="+mj-lt"/>
              <a:buAutoNum type="arabicPeriod"/>
            </a:pPr>
            <a:r>
              <a:rPr lang="en-IN" dirty="0"/>
              <a:t>A process which either uses a rapid </a:t>
            </a:r>
            <a:r>
              <a:rPr lang="en-US" dirty="0"/>
              <a:t>prototyping</a:t>
            </a:r>
            <a:r>
              <a:rPr lang="en-IN" dirty="0"/>
              <a:t> (RP) model as a pattern to create a </a:t>
            </a:r>
            <a:r>
              <a:rPr lang="en-US" dirty="0"/>
              <a:t>mold</a:t>
            </a:r>
            <a:r>
              <a:rPr lang="en-IN" dirty="0"/>
              <a:t> quickly or uses the Rapid Prototyping process directly to fabricate a tool for a limited volume</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56</a:t>
            </a:fld>
            <a:endParaRPr lang="en-US" dirty="0"/>
          </a:p>
        </p:txBody>
      </p:sp>
    </p:spTree>
    <p:extLst>
      <p:ext uri="{BB962C8B-B14F-4D97-AF65-F5344CB8AC3E}">
        <p14:creationId xmlns:p14="http://schemas.microsoft.com/office/powerpoint/2010/main" val="2583129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Tooling: Examples</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57</a:t>
            </a:fld>
            <a:endParaRPr lang="en-US" dirty="0"/>
          </a:p>
        </p:txBody>
      </p:sp>
      <p:pic>
        <p:nvPicPr>
          <p:cNvPr id="1026" name="Picture 2" descr="http://www.factoryoffactories.com/Images/technol/moldbott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25201"/>
            <a:ext cx="2650351" cy="2773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251520" y="4301615"/>
            <a:ext cx="2543175" cy="1638300"/>
          </a:xfrm>
          <a:prstGeom prst="rect">
            <a:avLst/>
          </a:prstGeom>
        </p:spPr>
      </p:pic>
      <p:pic>
        <p:nvPicPr>
          <p:cNvPr id="7" name="Picture 6"/>
          <p:cNvPicPr>
            <a:picLocks noChangeAspect="1"/>
          </p:cNvPicPr>
          <p:nvPr/>
        </p:nvPicPr>
        <p:blipFill>
          <a:blip r:embed="rId4"/>
          <a:stretch>
            <a:fillRect/>
          </a:stretch>
        </p:blipFill>
        <p:spPr>
          <a:xfrm>
            <a:off x="5556429" y="814298"/>
            <a:ext cx="3293822" cy="2974033"/>
          </a:xfrm>
          <a:prstGeom prst="rect">
            <a:avLst/>
          </a:prstGeom>
        </p:spPr>
      </p:pic>
      <p:pic>
        <p:nvPicPr>
          <p:cNvPr id="8" name="Picture 7"/>
          <p:cNvPicPr>
            <a:picLocks noChangeAspect="1"/>
          </p:cNvPicPr>
          <p:nvPr/>
        </p:nvPicPr>
        <p:blipFill>
          <a:blip r:embed="rId5"/>
          <a:stretch>
            <a:fillRect/>
          </a:stretch>
        </p:blipFill>
        <p:spPr>
          <a:xfrm>
            <a:off x="2953767" y="1137143"/>
            <a:ext cx="2550765" cy="2738551"/>
          </a:xfrm>
          <a:prstGeom prst="rect">
            <a:avLst/>
          </a:prstGeom>
        </p:spPr>
      </p:pic>
      <p:pic>
        <p:nvPicPr>
          <p:cNvPr id="9" name="Picture 8"/>
          <p:cNvPicPr>
            <a:picLocks noChangeAspect="1"/>
          </p:cNvPicPr>
          <p:nvPr/>
        </p:nvPicPr>
        <p:blipFill>
          <a:blip r:embed="rId6"/>
          <a:stretch>
            <a:fillRect/>
          </a:stretch>
        </p:blipFill>
        <p:spPr>
          <a:xfrm>
            <a:off x="3023113" y="4077072"/>
            <a:ext cx="2533316" cy="2019986"/>
          </a:xfrm>
          <a:prstGeom prst="rect">
            <a:avLst/>
          </a:prstGeom>
        </p:spPr>
      </p:pic>
      <p:pic>
        <p:nvPicPr>
          <p:cNvPr id="10" name="Picture 9"/>
          <p:cNvPicPr>
            <a:picLocks noChangeAspect="1"/>
          </p:cNvPicPr>
          <p:nvPr/>
        </p:nvPicPr>
        <p:blipFill>
          <a:blip r:embed="rId7"/>
          <a:stretch>
            <a:fillRect/>
          </a:stretch>
        </p:blipFill>
        <p:spPr>
          <a:xfrm>
            <a:off x="5733061" y="4077072"/>
            <a:ext cx="3359153" cy="2183783"/>
          </a:xfrm>
          <a:prstGeom prst="rect">
            <a:avLst/>
          </a:prstGeom>
        </p:spPr>
      </p:pic>
    </p:spTree>
    <p:extLst>
      <p:ext uri="{BB962C8B-B14F-4D97-AF65-F5344CB8AC3E}">
        <p14:creationId xmlns:p14="http://schemas.microsoft.com/office/powerpoint/2010/main" val="9237923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Tooling</a:t>
            </a:r>
          </a:p>
        </p:txBody>
      </p:sp>
      <p:sp>
        <p:nvSpPr>
          <p:cNvPr id="3" name="Content Placeholder 2"/>
          <p:cNvSpPr>
            <a:spLocks noGrp="1"/>
          </p:cNvSpPr>
          <p:nvPr>
            <p:ph idx="1"/>
          </p:nvPr>
        </p:nvSpPr>
        <p:spPr>
          <a:xfrm>
            <a:off x="143508" y="908720"/>
            <a:ext cx="8748972" cy="5189113"/>
          </a:xfrm>
        </p:spPr>
        <p:txBody>
          <a:bodyPr/>
          <a:lstStyle/>
          <a:p>
            <a:r>
              <a:rPr lang="en-IN" dirty="0"/>
              <a:t>As Rapid Prototyping (RP) technology becomes more mature, it is beginning to lend itself to other applications such as rapid tooling and rapid manufacturing.</a:t>
            </a:r>
          </a:p>
          <a:p>
            <a:r>
              <a:rPr lang="en-IN" dirty="0"/>
              <a:t>Some traditional tool making methods are considering the use of RP technologies to directly or indirectly fabricate tools. </a:t>
            </a:r>
          </a:p>
          <a:p>
            <a:r>
              <a:rPr lang="en-IN" dirty="0"/>
              <a:t>The Indirect method of rapid tooling (RT) uses the RP pattern as mold. </a:t>
            </a:r>
          </a:p>
          <a:p>
            <a:r>
              <a:rPr lang="en-IN" dirty="0"/>
              <a:t>This is considered as a good alternative to the traditional mold making since it is more efficient and requires less lead-time. This approach is also less expensive and allows for quick validation of designs. </a:t>
            </a:r>
          </a:p>
          <a:p>
            <a:r>
              <a:rPr lang="en-IN" dirty="0"/>
              <a:t>Indirect RT method, the RP process is used for direct fabrication of the tools.</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58</a:t>
            </a:fld>
            <a:endParaRPr lang="en-US" dirty="0"/>
          </a:p>
        </p:txBody>
      </p:sp>
    </p:spTree>
    <p:extLst>
      <p:ext uri="{BB962C8B-B14F-4D97-AF65-F5344CB8AC3E}">
        <p14:creationId xmlns:p14="http://schemas.microsoft.com/office/powerpoint/2010/main" val="1627058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Tooling</a:t>
            </a:r>
          </a:p>
        </p:txBody>
      </p:sp>
      <p:sp>
        <p:nvSpPr>
          <p:cNvPr id="3" name="Content Placeholder 2"/>
          <p:cNvSpPr>
            <a:spLocks noGrp="1"/>
          </p:cNvSpPr>
          <p:nvPr>
            <p:ph idx="1"/>
          </p:nvPr>
        </p:nvSpPr>
        <p:spPr>
          <a:xfrm>
            <a:off x="290529" y="944724"/>
            <a:ext cx="8547386" cy="2448272"/>
          </a:xfrm>
        </p:spPr>
        <p:txBody>
          <a:bodyPr/>
          <a:lstStyle/>
          <a:p>
            <a:pPr marL="0" indent="0">
              <a:buNone/>
            </a:pPr>
            <a:r>
              <a:rPr lang="en-IN" dirty="0"/>
              <a:t>In summary, rapid tooling is described as a process which uses an </a:t>
            </a:r>
            <a:r>
              <a:rPr lang="en-IN" b="1" dirty="0"/>
              <a:t>RP </a:t>
            </a:r>
            <a:r>
              <a:rPr lang="en-IN" dirty="0"/>
              <a:t>model as:</a:t>
            </a:r>
          </a:p>
          <a:p>
            <a:r>
              <a:rPr lang="en-IN" dirty="0"/>
              <a:t>a pattern to create mold quickly (e.g. sand casting) </a:t>
            </a:r>
            <a:r>
              <a:rPr lang="en-IN" dirty="0">
                <a:solidFill>
                  <a:srgbClr val="FF0000"/>
                </a:solidFill>
              </a:rPr>
              <a:t>or</a:t>
            </a:r>
          </a:p>
          <a:p>
            <a:r>
              <a:rPr lang="en-IN" dirty="0"/>
              <a:t>uses the RP process directly to fabricate a limited volume of tools.</a:t>
            </a:r>
          </a:p>
          <a:p>
            <a:endParaRPr lang="en-US" dirty="0"/>
          </a:p>
          <a:p>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59</a:t>
            </a:fld>
            <a:endParaRPr lang="en-US" dirty="0"/>
          </a:p>
        </p:txBody>
      </p:sp>
      <p:sp>
        <p:nvSpPr>
          <p:cNvPr id="7" name="Rectangle 6"/>
          <p:cNvSpPr/>
          <p:nvPr/>
        </p:nvSpPr>
        <p:spPr>
          <a:xfrm>
            <a:off x="178208" y="3387452"/>
            <a:ext cx="8647925" cy="769441"/>
          </a:xfrm>
          <a:prstGeom prst="rect">
            <a:avLst/>
          </a:prstGeom>
          <a:solidFill>
            <a:schemeClr val="tx2">
              <a:lumMod val="20000"/>
              <a:lumOff val="80000"/>
            </a:schemeClr>
          </a:solidFill>
        </p:spPr>
        <p:txBody>
          <a:bodyPr wrap="square">
            <a:spAutoFit/>
          </a:bodyPr>
          <a:lstStyle/>
          <a:p>
            <a:r>
              <a:rPr lang="en-IN" sz="2200" b="1" dirty="0">
                <a:solidFill>
                  <a:srgbClr val="C00000"/>
                </a:solidFill>
                <a:latin typeface="Times New Roman" panose="02020603050405020304" pitchFamily="18" charset="0"/>
                <a:cs typeface="Times New Roman" panose="02020603050405020304" pitchFamily="18" charset="0"/>
              </a:rPr>
              <a:t>The theme of rapid tooling is the ability to produce multiple copies of a prototype with functional material properties in short lead times.</a:t>
            </a:r>
            <a:endParaRPr lang="en-US" sz="2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6811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92D050"/>
            </a:solidFill>
          </a:ln>
        </p:spPr>
        <p:txBody>
          <a:bodyPr/>
          <a:lstStyle/>
          <a:p>
            <a:r>
              <a:rPr lang="en-US" dirty="0"/>
              <a:t>Introduction</a:t>
            </a:r>
          </a:p>
        </p:txBody>
      </p:sp>
      <p:sp>
        <p:nvSpPr>
          <p:cNvPr id="3" name="Content Placeholder 2"/>
          <p:cNvSpPr>
            <a:spLocks noGrp="1"/>
          </p:cNvSpPr>
          <p:nvPr>
            <p:ph idx="1"/>
          </p:nvPr>
        </p:nvSpPr>
        <p:spPr>
          <a:xfrm>
            <a:off x="179512" y="1304764"/>
            <a:ext cx="8604956" cy="3120854"/>
          </a:xfrm>
        </p:spPr>
        <p:txBody>
          <a:bodyPr/>
          <a:lstStyle/>
          <a:p>
            <a:pPr marL="0" indent="0">
              <a:buNone/>
            </a:pPr>
            <a:r>
              <a:rPr lang="en-US" dirty="0" smtClean="0"/>
              <a:t>Synonyms: Rapid </a:t>
            </a:r>
            <a:r>
              <a:rPr lang="en-US" dirty="0"/>
              <a:t>manufacturing </a:t>
            </a:r>
            <a:r>
              <a:rPr lang="en-US" dirty="0" smtClean="0"/>
              <a:t>technology</a:t>
            </a:r>
          </a:p>
          <a:p>
            <a:pPr marL="342900" indent="-342900">
              <a:buFont typeface="Arial" panose="020B0604020202020204" pitchFamily="34" charset="0"/>
              <a:buChar char="•"/>
            </a:pPr>
            <a:r>
              <a:rPr lang="en-US" dirty="0" smtClean="0"/>
              <a:t>Rapid </a:t>
            </a:r>
            <a:r>
              <a:rPr lang="en-US" dirty="0"/>
              <a:t>prototyping technology</a:t>
            </a:r>
          </a:p>
          <a:p>
            <a:pPr marL="342900" indent="-342900">
              <a:buFont typeface="Arial" panose="020B0604020202020204" pitchFamily="34" charset="0"/>
              <a:buChar char="•"/>
            </a:pPr>
            <a:r>
              <a:rPr lang="en-US" dirty="0"/>
              <a:t>Solid freeform fabrication</a:t>
            </a:r>
          </a:p>
          <a:p>
            <a:pPr marL="342900" indent="-342900">
              <a:buFont typeface="Arial" panose="020B0604020202020204" pitchFamily="34" charset="0"/>
              <a:buChar char="•"/>
            </a:pPr>
            <a:r>
              <a:rPr lang="en-US" dirty="0"/>
              <a:t>Desktop manufacturing</a:t>
            </a:r>
          </a:p>
          <a:p>
            <a:pPr marL="342900" indent="-342900">
              <a:buFont typeface="Arial" panose="020B0604020202020204" pitchFamily="34" charset="0"/>
              <a:buChar char="•"/>
            </a:pPr>
            <a:r>
              <a:rPr lang="en-US" dirty="0"/>
              <a:t>Layer manufacturing technology </a:t>
            </a:r>
          </a:p>
          <a:p>
            <a:pPr marL="342900" indent="-342900">
              <a:buFont typeface="Arial" panose="020B0604020202020204" pitchFamily="34" charset="0"/>
              <a:buChar char="•"/>
            </a:pPr>
            <a:r>
              <a:rPr lang="en-US" dirty="0"/>
              <a:t>3D Printing</a:t>
            </a:r>
          </a:p>
          <a:p>
            <a:pPr marL="342900" indent="-342900">
              <a:buFont typeface="Arial" panose="020B0604020202020204" pitchFamily="34" charset="0"/>
              <a:buChar char="•"/>
            </a:pPr>
            <a:r>
              <a:rPr lang="en-US" dirty="0"/>
              <a:t>Additive Manufacturing</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6</a:t>
            </a:fld>
            <a:endParaRPr lang="en-US" dirty="0"/>
          </a:p>
        </p:txBody>
      </p:sp>
    </p:spTree>
    <p:extLst>
      <p:ext uri="{BB962C8B-B14F-4D97-AF65-F5344CB8AC3E}">
        <p14:creationId xmlns:p14="http://schemas.microsoft.com/office/powerpoint/2010/main" val="14172714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97" y="2600908"/>
            <a:ext cx="8208404" cy="684076"/>
          </a:xfrm>
        </p:spPr>
        <p:txBody>
          <a:bodyPr/>
          <a:lstStyle/>
          <a:p>
            <a:pPr algn="ctr"/>
            <a:r>
              <a:rPr lang="en-US" b="1" dirty="0"/>
              <a:t>Rapid Tooling: Classification</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60</a:t>
            </a:fld>
            <a:endParaRPr lang="en-US" dirty="0"/>
          </a:p>
        </p:txBody>
      </p:sp>
    </p:spTree>
    <p:extLst>
      <p:ext uri="{BB962C8B-B14F-4D97-AF65-F5344CB8AC3E}">
        <p14:creationId xmlns:p14="http://schemas.microsoft.com/office/powerpoint/2010/main" val="2082169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tooling (Text book: Chua et al., Page No. 303-)</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61</a:t>
            </a:fld>
            <a:endParaRPr lang="en-US" dirty="0"/>
          </a:p>
        </p:txBody>
      </p:sp>
      <p:pic>
        <p:nvPicPr>
          <p:cNvPr id="6" name="Picture 5"/>
          <p:cNvPicPr>
            <a:picLocks noChangeAspect="1"/>
          </p:cNvPicPr>
          <p:nvPr/>
        </p:nvPicPr>
        <p:blipFill>
          <a:blip r:embed="rId2">
            <a:lum bright="-20000" contrast="40000"/>
          </a:blip>
          <a:stretch>
            <a:fillRect/>
          </a:stretch>
        </p:blipFill>
        <p:spPr>
          <a:xfrm>
            <a:off x="143508" y="1016732"/>
            <a:ext cx="8814867" cy="4413687"/>
          </a:xfrm>
          <a:prstGeom prst="rect">
            <a:avLst/>
          </a:prstGeom>
        </p:spPr>
      </p:pic>
    </p:spTree>
    <p:extLst>
      <p:ext uri="{BB962C8B-B14F-4D97-AF65-F5344CB8AC3E}">
        <p14:creationId xmlns:p14="http://schemas.microsoft.com/office/powerpoint/2010/main" val="192020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tooling (Text book: Chua et al., Page No. 303-)</a:t>
            </a:r>
          </a:p>
        </p:txBody>
      </p:sp>
      <p:sp>
        <p:nvSpPr>
          <p:cNvPr id="3" name="Content Placeholder 2"/>
          <p:cNvSpPr>
            <a:spLocks noGrp="1"/>
          </p:cNvSpPr>
          <p:nvPr>
            <p:ph idx="1"/>
          </p:nvPr>
        </p:nvSpPr>
        <p:spPr>
          <a:xfrm>
            <a:off x="162498" y="1088740"/>
            <a:ext cx="8964996" cy="5484578"/>
          </a:xfrm>
        </p:spPr>
        <p:txBody>
          <a:bodyPr/>
          <a:lstStyle/>
          <a:p>
            <a:pPr marL="0" indent="0">
              <a:buNone/>
            </a:pPr>
            <a:r>
              <a:rPr lang="en-US" b="1" dirty="0">
                <a:solidFill>
                  <a:srgbClr val="C00000"/>
                </a:solidFill>
              </a:rPr>
              <a:t>Soft tooling</a:t>
            </a:r>
          </a:p>
          <a:p>
            <a:r>
              <a:rPr lang="en-IN" dirty="0"/>
              <a:t>Typically made of silicone rubber, epoxy resins, low melting point alloys and foundry sands</a:t>
            </a:r>
          </a:p>
          <a:p>
            <a:r>
              <a:rPr lang="en-IN" dirty="0"/>
              <a:t>Generally allows for only single casts or for small batch production runs</a:t>
            </a:r>
          </a:p>
          <a:p>
            <a:pPr marL="0" indent="0">
              <a:buNone/>
            </a:pPr>
            <a:r>
              <a:rPr lang="en-IN" b="1" dirty="0">
                <a:solidFill>
                  <a:srgbClr val="C00000"/>
                </a:solidFill>
              </a:rPr>
              <a:t>Hard tooling</a:t>
            </a:r>
          </a:p>
          <a:p>
            <a:r>
              <a:rPr lang="en-IN" dirty="0"/>
              <a:t>Usually made from tool steels</a:t>
            </a:r>
          </a:p>
          <a:p>
            <a:r>
              <a:rPr lang="en-IN" dirty="0"/>
              <a:t>Generally allows for longer production runs</a:t>
            </a:r>
          </a:p>
          <a:p>
            <a:pPr marL="0" indent="0">
              <a:buNone/>
            </a:pPr>
            <a:r>
              <a:rPr lang="en-IN" b="1" dirty="0">
                <a:solidFill>
                  <a:srgbClr val="C00000"/>
                </a:solidFill>
              </a:rPr>
              <a:t>Direct tooling: </a:t>
            </a:r>
            <a:r>
              <a:rPr lang="en-IN" dirty="0"/>
              <a:t>the tool or die is created directly </a:t>
            </a:r>
            <a:r>
              <a:rPr lang="en-US" dirty="0"/>
              <a:t>by the RP process</a:t>
            </a:r>
          </a:p>
          <a:p>
            <a:pPr marL="0" indent="0">
              <a:buNone/>
            </a:pPr>
            <a:r>
              <a:rPr lang="en-IN" b="1" dirty="0">
                <a:solidFill>
                  <a:srgbClr val="C00000"/>
                </a:solidFill>
              </a:rPr>
              <a:t>Indirect methods:</a:t>
            </a:r>
            <a:r>
              <a:rPr lang="en-IN" dirty="0"/>
              <a:t> Use a pattern obtained by an appropriate RP technique as a model for mould and die making</a:t>
            </a:r>
          </a:p>
          <a:p>
            <a:pPr marL="457200" lvl="1" indent="0" algn="just">
              <a:buNone/>
            </a:pPr>
            <a:endParaRPr lang="en-US" dirty="0"/>
          </a:p>
          <a:p>
            <a:pPr lvl="1" algn="just"/>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62</a:t>
            </a:fld>
            <a:endParaRPr lang="en-US" dirty="0"/>
          </a:p>
        </p:txBody>
      </p:sp>
    </p:spTree>
    <p:extLst>
      <p:ext uri="{BB962C8B-B14F-4D97-AF65-F5344CB8AC3E}">
        <p14:creationId xmlns:p14="http://schemas.microsoft.com/office/powerpoint/2010/main" val="1184312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 tooling</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63</a:t>
            </a:fld>
            <a:endParaRPr lang="en-US" dirty="0"/>
          </a:p>
        </p:txBody>
      </p:sp>
      <p:pic>
        <p:nvPicPr>
          <p:cNvPr id="6" name="Picture 5"/>
          <p:cNvPicPr>
            <a:picLocks noChangeAspect="1"/>
          </p:cNvPicPr>
          <p:nvPr/>
        </p:nvPicPr>
        <p:blipFill>
          <a:blip r:embed="rId2"/>
          <a:stretch>
            <a:fillRect/>
          </a:stretch>
        </p:blipFill>
        <p:spPr>
          <a:xfrm>
            <a:off x="198748" y="922151"/>
            <a:ext cx="8009148" cy="5365503"/>
          </a:xfrm>
          <a:prstGeom prst="rect">
            <a:avLst/>
          </a:prstGeom>
        </p:spPr>
      </p:pic>
    </p:spTree>
    <p:extLst>
      <p:ext uri="{BB962C8B-B14F-4D97-AF65-F5344CB8AC3E}">
        <p14:creationId xmlns:p14="http://schemas.microsoft.com/office/powerpoint/2010/main" val="2008087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silicone rubber can be used for soft tooling!</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64</a:t>
            </a:fld>
            <a:endParaRPr lang="en-US" dirty="0"/>
          </a:p>
        </p:txBody>
      </p:sp>
      <p:sp>
        <p:nvSpPr>
          <p:cNvPr id="6" name="AutoShape 2" descr="http://upload.wikimedia.org/wikipedia/commons/9/9e/Liquid-silicon-rubber-crop.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207224" y="1071103"/>
            <a:ext cx="2888612" cy="2169669"/>
          </a:xfrm>
          <a:prstGeom prst="rect">
            <a:avLst/>
          </a:prstGeom>
        </p:spPr>
      </p:pic>
      <p:pic>
        <p:nvPicPr>
          <p:cNvPr id="8" name="Picture 7"/>
          <p:cNvPicPr>
            <a:picLocks noChangeAspect="1"/>
          </p:cNvPicPr>
          <p:nvPr/>
        </p:nvPicPr>
        <p:blipFill>
          <a:blip r:embed="rId3"/>
          <a:stretch>
            <a:fillRect/>
          </a:stretch>
        </p:blipFill>
        <p:spPr>
          <a:xfrm>
            <a:off x="3339496" y="1072701"/>
            <a:ext cx="2902632" cy="2902632"/>
          </a:xfrm>
          <a:prstGeom prst="rect">
            <a:avLst/>
          </a:prstGeom>
        </p:spPr>
      </p:pic>
      <p:pic>
        <p:nvPicPr>
          <p:cNvPr id="9" name="Picture 8"/>
          <p:cNvPicPr>
            <a:picLocks noChangeAspect="1"/>
          </p:cNvPicPr>
          <p:nvPr/>
        </p:nvPicPr>
        <p:blipFill>
          <a:blip r:embed="rId4"/>
          <a:stretch>
            <a:fillRect/>
          </a:stretch>
        </p:blipFill>
        <p:spPr>
          <a:xfrm>
            <a:off x="6485787" y="1071102"/>
            <a:ext cx="2503593" cy="2285889"/>
          </a:xfrm>
          <a:prstGeom prst="rect">
            <a:avLst/>
          </a:prstGeom>
        </p:spPr>
      </p:pic>
      <p:pic>
        <p:nvPicPr>
          <p:cNvPr id="10" name="Picture 9"/>
          <p:cNvPicPr>
            <a:picLocks noChangeAspect="1"/>
          </p:cNvPicPr>
          <p:nvPr/>
        </p:nvPicPr>
        <p:blipFill>
          <a:blip r:embed="rId5"/>
          <a:stretch>
            <a:fillRect/>
          </a:stretch>
        </p:blipFill>
        <p:spPr>
          <a:xfrm>
            <a:off x="357951" y="3773693"/>
            <a:ext cx="2859715" cy="2144786"/>
          </a:xfrm>
          <a:prstGeom prst="rect">
            <a:avLst/>
          </a:prstGeom>
        </p:spPr>
      </p:pic>
    </p:spTree>
    <p:extLst>
      <p:ext uri="{BB962C8B-B14F-4D97-AF65-F5344CB8AC3E}">
        <p14:creationId xmlns:p14="http://schemas.microsoft.com/office/powerpoint/2010/main" val="1390864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97" y="2780928"/>
            <a:ext cx="8208404" cy="684076"/>
          </a:xfrm>
        </p:spPr>
        <p:txBody>
          <a:bodyPr/>
          <a:lstStyle/>
          <a:p>
            <a:pPr algn="ctr"/>
            <a:r>
              <a:rPr lang="en-US" b="1" dirty="0"/>
              <a:t>Applications of Rapid Manufacturing Technologies</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65</a:t>
            </a:fld>
            <a:endParaRPr lang="en-US" dirty="0"/>
          </a:p>
        </p:txBody>
      </p:sp>
    </p:spTree>
    <p:extLst>
      <p:ext uri="{BB962C8B-B14F-4D97-AF65-F5344CB8AC3E}">
        <p14:creationId xmlns:p14="http://schemas.microsoft.com/office/powerpoint/2010/main" val="1116408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Typical application areas of RP</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66</a:t>
            </a:fld>
            <a:endParaRPr lang="en-US" dirty="0"/>
          </a:p>
        </p:txBody>
      </p:sp>
      <p:pic>
        <p:nvPicPr>
          <p:cNvPr id="6" name="Picture 5"/>
          <p:cNvPicPr>
            <a:picLocks noChangeAspect="1"/>
          </p:cNvPicPr>
          <p:nvPr/>
        </p:nvPicPr>
        <p:blipFill rotWithShape="1">
          <a:blip r:embed="rId2"/>
          <a:srcRect t="85601"/>
          <a:stretch/>
        </p:blipFill>
        <p:spPr>
          <a:xfrm>
            <a:off x="-508" y="2355788"/>
            <a:ext cx="9109012" cy="1901394"/>
          </a:xfrm>
          <a:prstGeom prst="rect">
            <a:avLst/>
          </a:prstGeom>
        </p:spPr>
      </p:pic>
    </p:spTree>
    <p:extLst>
      <p:ext uri="{BB962C8B-B14F-4D97-AF65-F5344CB8AC3E}">
        <p14:creationId xmlns:p14="http://schemas.microsoft.com/office/powerpoint/2010/main" val="1757719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Typical application areas of RP</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67</a:t>
            </a:fld>
            <a:endParaRPr lang="en-US" dirty="0"/>
          </a:p>
        </p:txBody>
      </p:sp>
      <p:pic>
        <p:nvPicPr>
          <p:cNvPr id="6" name="Picture 5"/>
          <p:cNvPicPr>
            <a:picLocks noChangeAspect="1"/>
          </p:cNvPicPr>
          <p:nvPr/>
        </p:nvPicPr>
        <p:blipFill rotWithShape="1">
          <a:blip r:embed="rId2"/>
          <a:srcRect t="33662" b="18953"/>
          <a:stretch/>
        </p:blipFill>
        <p:spPr>
          <a:xfrm>
            <a:off x="647564" y="908720"/>
            <a:ext cx="7861806" cy="5400600"/>
          </a:xfrm>
          <a:prstGeom prst="rect">
            <a:avLst/>
          </a:prstGeom>
        </p:spPr>
      </p:pic>
    </p:spTree>
    <p:extLst>
      <p:ext uri="{BB962C8B-B14F-4D97-AF65-F5344CB8AC3E}">
        <p14:creationId xmlns:p14="http://schemas.microsoft.com/office/powerpoint/2010/main" val="1889574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in Design</a:t>
            </a:r>
          </a:p>
        </p:txBody>
      </p:sp>
      <p:sp>
        <p:nvSpPr>
          <p:cNvPr id="3" name="Content Placeholder 2"/>
          <p:cNvSpPr>
            <a:spLocks noGrp="1"/>
          </p:cNvSpPr>
          <p:nvPr>
            <p:ph idx="1"/>
          </p:nvPr>
        </p:nvSpPr>
        <p:spPr>
          <a:xfrm>
            <a:off x="251520" y="1016732"/>
            <a:ext cx="8676964" cy="2628412"/>
          </a:xfrm>
        </p:spPr>
        <p:txBody>
          <a:bodyPr/>
          <a:lstStyle/>
          <a:p>
            <a:r>
              <a:rPr lang="en-US" b="1" dirty="0"/>
              <a:t>CAD Model Verification</a:t>
            </a:r>
          </a:p>
          <a:p>
            <a:pPr lvl="1" algn="just"/>
            <a:r>
              <a:rPr lang="en-IN" dirty="0"/>
              <a:t>This is the initial objective and strength of RP systems, in that designers often need the physical part to confirm the design that they have created in the CAD system. </a:t>
            </a:r>
          </a:p>
          <a:p>
            <a:pPr lvl="1" algn="just"/>
            <a:r>
              <a:rPr lang="en-IN" dirty="0"/>
              <a:t>This is especially important for parts or products designed to fulfil </a:t>
            </a:r>
            <a:r>
              <a:rPr lang="en-IN" dirty="0">
                <a:solidFill>
                  <a:srgbClr val="0070C0"/>
                </a:solidFill>
              </a:rPr>
              <a:t>aesthetic functions </a:t>
            </a:r>
            <a:r>
              <a:rPr lang="en-IN" dirty="0"/>
              <a:t>or that are </a:t>
            </a:r>
            <a:r>
              <a:rPr lang="en-IN" dirty="0">
                <a:solidFill>
                  <a:srgbClr val="0070C0"/>
                </a:solidFill>
              </a:rPr>
              <a:t>intricately designed</a:t>
            </a:r>
            <a:r>
              <a:rPr lang="en-IN" dirty="0"/>
              <a:t> to fulfil functional requirements.</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68</a:t>
            </a:fld>
            <a:endParaRPr lang="en-US" dirty="0"/>
          </a:p>
        </p:txBody>
      </p:sp>
    </p:spTree>
    <p:extLst>
      <p:ext uri="{BB962C8B-B14F-4D97-AF65-F5344CB8AC3E}">
        <p14:creationId xmlns:p14="http://schemas.microsoft.com/office/powerpoint/2010/main" val="565611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in Design</a:t>
            </a:r>
          </a:p>
        </p:txBody>
      </p:sp>
      <p:sp>
        <p:nvSpPr>
          <p:cNvPr id="3" name="Content Placeholder 2"/>
          <p:cNvSpPr>
            <a:spLocks noGrp="1"/>
          </p:cNvSpPr>
          <p:nvPr>
            <p:ph idx="1"/>
          </p:nvPr>
        </p:nvSpPr>
        <p:spPr>
          <a:xfrm>
            <a:off x="143508" y="800708"/>
            <a:ext cx="8676964" cy="5767733"/>
          </a:xfrm>
        </p:spPr>
        <p:txBody>
          <a:bodyPr/>
          <a:lstStyle/>
          <a:p>
            <a:pPr>
              <a:buFont typeface="+mj-lt"/>
              <a:buAutoNum type="arabicPeriod" startAt="2"/>
            </a:pPr>
            <a:r>
              <a:rPr lang="en-US" b="1" dirty="0"/>
              <a:t>Visualizing Objects</a:t>
            </a:r>
          </a:p>
          <a:p>
            <a:pPr lvl="1" algn="just">
              <a:buFont typeface="Arial" panose="020B0604020202020204" pitchFamily="34" charset="0"/>
              <a:buChar char="•"/>
            </a:pPr>
            <a:r>
              <a:rPr lang="en-IN" dirty="0"/>
              <a:t>Designs created on CAD systems need to be communicated not only amongst designers within the same team, but also to other departments, like manufacturing, and marketing. </a:t>
            </a:r>
          </a:p>
          <a:p>
            <a:pPr lvl="1" algn="just">
              <a:buFont typeface="Arial" panose="020B0604020202020204" pitchFamily="34" charset="0"/>
              <a:buChar char="•"/>
            </a:pPr>
            <a:r>
              <a:rPr lang="en-IN" dirty="0"/>
              <a:t>Thus, there is a need to create objects from the CAD designs for visualization so that all these people will be referring to the same object in any communications.</a:t>
            </a:r>
          </a:p>
          <a:p>
            <a:pPr lvl="1" algn="just">
              <a:buFont typeface="Arial" panose="020B0604020202020204" pitchFamily="34" charset="0"/>
              <a:buChar char="•"/>
            </a:pPr>
            <a:endParaRPr lang="en-IN" dirty="0"/>
          </a:p>
          <a:p>
            <a:pPr marL="0" indent="0" algn="ctr">
              <a:buNone/>
            </a:pPr>
            <a:r>
              <a:rPr lang="en-IN" i="1" dirty="0">
                <a:solidFill>
                  <a:srgbClr val="C00000"/>
                </a:solidFill>
              </a:rPr>
              <a:t>“Many people cannot visualize a part by looking at print. Even engineers and toolmakers who deal with print everyday require several minutes or even hours of studying a print. Unfortunately, many of the people who approve a design (typically senior management, marketing analysts, and customers) have much less ability to understand a design by looking at a drawing.”</a:t>
            </a:r>
          </a:p>
          <a:p>
            <a:pPr marL="0" indent="0" algn="r">
              <a:buNone/>
            </a:pPr>
            <a:r>
              <a:rPr lang="en-IN" i="1" dirty="0">
                <a:solidFill>
                  <a:srgbClr val="C00000"/>
                </a:solidFill>
              </a:rPr>
              <a:t>-</a:t>
            </a:r>
            <a:r>
              <a:rPr lang="en-IN" b="1" i="1" dirty="0">
                <a:solidFill>
                  <a:srgbClr val="C00000"/>
                </a:solidFill>
              </a:rPr>
              <a:t>Tom Mueller</a:t>
            </a:r>
            <a:endParaRPr lang="en-US" b="1" dirty="0">
              <a:solidFill>
                <a:srgbClr val="C00000"/>
              </a:solidFill>
            </a:endParaRP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69</a:t>
            </a:fld>
            <a:endParaRPr lang="en-US" dirty="0"/>
          </a:p>
        </p:txBody>
      </p:sp>
    </p:spTree>
    <p:extLst>
      <p:ext uri="{BB962C8B-B14F-4D97-AF65-F5344CB8AC3E}">
        <p14:creationId xmlns:p14="http://schemas.microsoft.com/office/powerpoint/2010/main" val="1258307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rapid prototyping ?</a:t>
            </a:r>
          </a:p>
        </p:txBody>
      </p:sp>
      <p:sp>
        <p:nvSpPr>
          <p:cNvPr id="3" name="Content Placeholder 2"/>
          <p:cNvSpPr>
            <a:spLocks noGrp="1"/>
          </p:cNvSpPr>
          <p:nvPr>
            <p:ph idx="1"/>
          </p:nvPr>
        </p:nvSpPr>
        <p:spPr>
          <a:xfrm>
            <a:off x="251520" y="728700"/>
            <a:ext cx="8352928" cy="5669244"/>
          </a:xfrm>
        </p:spPr>
        <p:txBody>
          <a:bodyPr/>
          <a:lstStyle/>
          <a:p>
            <a:pPr algn="just"/>
            <a:r>
              <a:rPr lang="en-US" b="1" dirty="0">
                <a:solidFill>
                  <a:schemeClr val="accent6"/>
                </a:solidFill>
              </a:rPr>
              <a:t>Rapid prototyping (RP) technologies</a:t>
            </a:r>
            <a:r>
              <a:rPr lang="en-US" dirty="0"/>
              <a:t>: It </a:t>
            </a:r>
            <a:r>
              <a:rPr lang="en-IN" dirty="0"/>
              <a:t>represents all the technologies that can construct </a:t>
            </a:r>
            <a:r>
              <a:rPr lang="en-US" dirty="0"/>
              <a:t>three-dimensional physical objects directly </a:t>
            </a:r>
            <a:r>
              <a:rPr lang="en-IN" dirty="0"/>
              <a:t>from electronic data (CAD data). </a:t>
            </a:r>
          </a:p>
          <a:p>
            <a:pPr algn="just"/>
            <a:r>
              <a:rPr lang="en-IN" b="1" dirty="0">
                <a:solidFill>
                  <a:schemeClr val="accent6"/>
                </a:solidFill>
              </a:rPr>
              <a:t>Advantage:</a:t>
            </a:r>
            <a:r>
              <a:rPr lang="en-IN" b="1" dirty="0"/>
              <a:t> </a:t>
            </a:r>
            <a:r>
              <a:rPr lang="en-IN" dirty="0"/>
              <a:t>Builds a prototype in one step, directly from the geometric model of the part to be manufactured. </a:t>
            </a:r>
          </a:p>
          <a:p>
            <a:pPr algn="just"/>
            <a:r>
              <a:rPr lang="en-IN" b="1" dirty="0">
                <a:solidFill>
                  <a:schemeClr val="accent6"/>
                </a:solidFill>
              </a:rPr>
              <a:t>How does it happen?</a:t>
            </a:r>
            <a:r>
              <a:rPr lang="en-IN" dirty="0"/>
              <a:t> RP produces components in an additive manner by slicing the 3D-CAD model into a series of discrete layers. These layers are then reconstituted by the RP machine to produce a physical representation of the </a:t>
            </a:r>
            <a:r>
              <a:rPr lang="en-US" dirty="0"/>
              <a:t>3D-CAD model.</a:t>
            </a:r>
          </a:p>
          <a:p>
            <a:pPr algn="just"/>
            <a:r>
              <a:rPr lang="en-US" b="1" dirty="0">
                <a:solidFill>
                  <a:schemeClr val="accent6"/>
                </a:solidFill>
              </a:rPr>
              <a:t>Rapid prototyping methods: examples</a:t>
            </a:r>
          </a:p>
          <a:p>
            <a:pPr lvl="1"/>
            <a:r>
              <a:rPr lang="en-US" dirty="0"/>
              <a:t>Stereolithography (SL)</a:t>
            </a:r>
          </a:p>
          <a:p>
            <a:pPr lvl="1"/>
            <a:r>
              <a:rPr lang="en-US" dirty="0"/>
              <a:t>Selective laser sintering (SLS) </a:t>
            </a:r>
          </a:p>
          <a:p>
            <a:pPr lvl="1"/>
            <a:r>
              <a:rPr lang="en-US" dirty="0"/>
              <a:t>3D printing </a:t>
            </a:r>
            <a:r>
              <a:rPr lang="en-IN" dirty="0"/>
              <a:t>(3DP)</a:t>
            </a:r>
          </a:p>
          <a:p>
            <a:pPr algn="just"/>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7</a:t>
            </a:fld>
            <a:endParaRPr lang="en-US" dirty="0"/>
          </a:p>
        </p:txBody>
      </p:sp>
    </p:spTree>
    <p:extLst>
      <p:ext uri="{BB962C8B-B14F-4D97-AF65-F5344CB8AC3E}">
        <p14:creationId xmlns:p14="http://schemas.microsoft.com/office/powerpoint/2010/main" val="183833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in Design</a:t>
            </a:r>
          </a:p>
        </p:txBody>
      </p:sp>
      <p:sp>
        <p:nvSpPr>
          <p:cNvPr id="3" name="Content Placeholder 2"/>
          <p:cNvSpPr>
            <a:spLocks noGrp="1"/>
          </p:cNvSpPr>
          <p:nvPr>
            <p:ph idx="1"/>
          </p:nvPr>
        </p:nvSpPr>
        <p:spPr>
          <a:xfrm>
            <a:off x="251520" y="1016732"/>
            <a:ext cx="8676964" cy="1883593"/>
          </a:xfrm>
        </p:spPr>
        <p:txBody>
          <a:bodyPr/>
          <a:lstStyle/>
          <a:p>
            <a:pPr>
              <a:buFont typeface="+mj-lt"/>
              <a:buAutoNum type="arabicPeriod" startAt="3"/>
            </a:pPr>
            <a:r>
              <a:rPr lang="en-US" b="1" dirty="0"/>
              <a:t>Proof of Concept</a:t>
            </a:r>
          </a:p>
          <a:p>
            <a:pPr lvl="1" algn="just">
              <a:buFont typeface="Arial" panose="020B0604020202020204" pitchFamily="34" charset="0"/>
              <a:buChar char="•"/>
            </a:pPr>
            <a:r>
              <a:rPr lang="en-IN" dirty="0"/>
              <a:t>Proof of concept relates to the adaptation, of specific details to an object environment or aesthetic aspects (such as car telephone in a specific car), or of specific details of the design on the functional performance of a desired task or purpose.</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70</a:t>
            </a:fld>
            <a:endParaRPr lang="en-US" dirty="0"/>
          </a:p>
        </p:txBody>
      </p:sp>
    </p:spTree>
    <p:extLst>
      <p:ext uri="{BB962C8B-B14F-4D97-AF65-F5344CB8AC3E}">
        <p14:creationId xmlns:p14="http://schemas.microsoft.com/office/powerpoint/2010/main" val="35031996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1520" y="1016732"/>
            <a:ext cx="8676964" cy="2560701"/>
          </a:xfrm>
        </p:spPr>
        <p:txBody>
          <a:bodyPr/>
          <a:lstStyle/>
          <a:p>
            <a:pPr>
              <a:buFont typeface="+mj-lt"/>
              <a:buAutoNum type="arabicPeriod" startAt="4"/>
            </a:pPr>
            <a:r>
              <a:rPr lang="en-US" b="1" dirty="0"/>
              <a:t>Marketing and Commercial Applications</a:t>
            </a:r>
          </a:p>
          <a:p>
            <a:pPr lvl="1" algn="just">
              <a:buFont typeface="Arial" panose="020B0604020202020204" pitchFamily="34" charset="0"/>
              <a:buChar char="•"/>
            </a:pPr>
            <a:r>
              <a:rPr lang="en-IN" dirty="0"/>
              <a:t>Frequently, the marketing or commercial departments require a physical model for presentation and evaluation purposes, especially for assessment of the project as a whole. The mock-up or presentation model can even be used to produce promotional brochures and related materials for marketing and advertising even before the actual product </a:t>
            </a:r>
            <a:r>
              <a:rPr lang="en-US" dirty="0"/>
              <a:t>becomes available.</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71</a:t>
            </a:fld>
            <a:endParaRPr lang="en-US" dirty="0"/>
          </a:p>
        </p:txBody>
      </p:sp>
    </p:spTree>
    <p:extLst>
      <p:ext uri="{BB962C8B-B14F-4D97-AF65-F5344CB8AC3E}">
        <p14:creationId xmlns:p14="http://schemas.microsoft.com/office/powerpoint/2010/main" val="3959247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in Engineering, Analysis and Planning</a:t>
            </a:r>
          </a:p>
        </p:txBody>
      </p:sp>
      <p:sp>
        <p:nvSpPr>
          <p:cNvPr id="3" name="Content Placeholder 2"/>
          <p:cNvSpPr>
            <a:spLocks noGrp="1"/>
          </p:cNvSpPr>
          <p:nvPr>
            <p:ph idx="1"/>
          </p:nvPr>
        </p:nvSpPr>
        <p:spPr>
          <a:xfrm>
            <a:off x="251520" y="1016732"/>
            <a:ext cx="8676964" cy="2289858"/>
          </a:xfrm>
        </p:spPr>
        <p:txBody>
          <a:bodyPr/>
          <a:lstStyle/>
          <a:p>
            <a:r>
              <a:rPr lang="en-US" b="1" dirty="0"/>
              <a:t>Scaling</a:t>
            </a:r>
          </a:p>
          <a:p>
            <a:pPr lvl="1" algn="just">
              <a:buFont typeface="Arial" panose="020B0604020202020204" pitchFamily="34" charset="0"/>
              <a:buChar char="•"/>
            </a:pPr>
            <a:r>
              <a:rPr lang="en-IN" dirty="0"/>
              <a:t>RP technology allows easy scaling down (or up) of the size of a model by scaling the original CAD model. </a:t>
            </a:r>
          </a:p>
          <a:p>
            <a:pPr lvl="1" algn="just">
              <a:buFont typeface="Arial" panose="020B0604020202020204" pitchFamily="34" charset="0"/>
              <a:buChar char="•"/>
            </a:pPr>
            <a:r>
              <a:rPr lang="en-IN" dirty="0"/>
              <a:t>Example: In a case of designing bottles for perfumes with different holding capacities, the designer can simply scale the CAD model appropriately for the desired capacities</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72</a:t>
            </a:fld>
            <a:endParaRPr lang="en-US" dirty="0"/>
          </a:p>
        </p:txBody>
      </p:sp>
      <p:pic>
        <p:nvPicPr>
          <p:cNvPr id="6" name="Picture 5"/>
          <p:cNvPicPr>
            <a:picLocks noChangeAspect="1"/>
          </p:cNvPicPr>
          <p:nvPr/>
        </p:nvPicPr>
        <p:blipFill>
          <a:blip r:embed="rId2"/>
          <a:stretch>
            <a:fillRect/>
          </a:stretch>
        </p:blipFill>
        <p:spPr>
          <a:xfrm>
            <a:off x="2389544" y="3251415"/>
            <a:ext cx="4364909" cy="3024797"/>
          </a:xfrm>
          <a:prstGeom prst="rect">
            <a:avLst/>
          </a:prstGeom>
        </p:spPr>
      </p:pic>
    </p:spTree>
    <p:extLst>
      <p:ext uri="{BB962C8B-B14F-4D97-AF65-F5344CB8AC3E}">
        <p14:creationId xmlns:p14="http://schemas.microsoft.com/office/powerpoint/2010/main" val="3866072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in Engineering, Analysis and Planning</a:t>
            </a:r>
          </a:p>
        </p:txBody>
      </p:sp>
      <p:sp>
        <p:nvSpPr>
          <p:cNvPr id="3" name="Content Placeholder 2"/>
          <p:cNvSpPr>
            <a:spLocks noGrp="1"/>
          </p:cNvSpPr>
          <p:nvPr>
            <p:ph idx="1"/>
          </p:nvPr>
        </p:nvSpPr>
        <p:spPr>
          <a:xfrm>
            <a:off x="251520" y="1016732"/>
            <a:ext cx="8676964" cy="5195268"/>
          </a:xfrm>
        </p:spPr>
        <p:txBody>
          <a:bodyPr/>
          <a:lstStyle/>
          <a:p>
            <a:pPr marL="0" indent="0">
              <a:buNone/>
            </a:pPr>
            <a:r>
              <a:rPr lang="en-US" b="1" dirty="0"/>
              <a:t>2. Form and Fit</a:t>
            </a:r>
          </a:p>
          <a:p>
            <a:pPr lvl="1" algn="just">
              <a:buFont typeface="Arial" panose="020B0604020202020204" pitchFamily="34" charset="0"/>
              <a:buChar char="•"/>
            </a:pPr>
            <a:r>
              <a:rPr lang="en-IN" dirty="0"/>
              <a:t>Other than dealing with sizes and volumes, forms have to be considered from the aesthetics and functional standpoint as well. How a part fits into a design and its environment are important aspects, which have to be addressed. </a:t>
            </a:r>
          </a:p>
          <a:p>
            <a:pPr lvl="1" algn="just">
              <a:buFont typeface="Arial" panose="020B0604020202020204" pitchFamily="34" charset="0"/>
              <a:buChar char="•"/>
            </a:pPr>
            <a:r>
              <a:rPr lang="en-IN" dirty="0"/>
              <a:t>For example, the wing mirror housing for a new car design has to have the form that augments well with the general appearance of the exterior design. This will also include how it fits to the car door. The model will be used to evaluate how it satisfies both </a:t>
            </a:r>
            <a:r>
              <a:rPr lang="en-US" dirty="0"/>
              <a:t>aesthetic and functional requirements.</a:t>
            </a:r>
          </a:p>
          <a:p>
            <a:pPr lvl="1" algn="just">
              <a:buFont typeface="Arial" panose="020B0604020202020204" pitchFamily="34" charset="0"/>
              <a:buChar char="•"/>
            </a:pPr>
            <a:r>
              <a:rPr lang="en-IN" dirty="0"/>
              <a:t>Form and fit models are used not just in the automotive  industries. They can also be used for industries involved in aerospace and others like consumer electronic products and appliances.</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73</a:t>
            </a:fld>
            <a:endParaRPr lang="en-US" dirty="0"/>
          </a:p>
        </p:txBody>
      </p:sp>
    </p:spTree>
    <p:extLst>
      <p:ext uri="{BB962C8B-B14F-4D97-AF65-F5344CB8AC3E}">
        <p14:creationId xmlns:p14="http://schemas.microsoft.com/office/powerpoint/2010/main" val="155353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in Engineering, Analysis and Planning</a:t>
            </a:r>
          </a:p>
        </p:txBody>
      </p:sp>
      <p:sp>
        <p:nvSpPr>
          <p:cNvPr id="3" name="Content Placeholder 2"/>
          <p:cNvSpPr>
            <a:spLocks noGrp="1"/>
          </p:cNvSpPr>
          <p:nvPr>
            <p:ph idx="1"/>
          </p:nvPr>
        </p:nvSpPr>
        <p:spPr>
          <a:xfrm>
            <a:off x="251520" y="1016732"/>
            <a:ext cx="8676964" cy="4247317"/>
          </a:xfrm>
        </p:spPr>
        <p:txBody>
          <a:bodyPr/>
          <a:lstStyle/>
          <a:p>
            <a:pPr marL="0" indent="0">
              <a:buNone/>
            </a:pPr>
            <a:r>
              <a:rPr lang="en-US" b="1" dirty="0"/>
              <a:t>3. Flow Analysis</a:t>
            </a:r>
          </a:p>
          <a:p>
            <a:pPr lvl="1" algn="just">
              <a:buFont typeface="Arial" panose="020B0604020202020204" pitchFamily="34" charset="0"/>
              <a:buChar char="•"/>
            </a:pPr>
            <a:r>
              <a:rPr lang="en-IN" dirty="0"/>
              <a:t>Experiments with 3D physical models are frequently required to study product performance in air and liquid flow. </a:t>
            </a:r>
          </a:p>
          <a:p>
            <a:pPr lvl="1" algn="just">
              <a:buFont typeface="Arial" panose="020B0604020202020204" pitchFamily="34" charset="0"/>
              <a:buChar char="•"/>
            </a:pPr>
            <a:r>
              <a:rPr lang="en-IN" dirty="0"/>
              <a:t>Such models can be easily built using RP technology.</a:t>
            </a:r>
          </a:p>
          <a:p>
            <a:pPr lvl="1" algn="just">
              <a:buFont typeface="Arial" panose="020B0604020202020204" pitchFamily="34" charset="0"/>
              <a:buChar char="•"/>
            </a:pPr>
            <a:r>
              <a:rPr lang="en-IN" dirty="0"/>
              <a:t> Modifications in design can be done on computer and rebuilt for re-testing very much faster than using traditional prototyping methods. </a:t>
            </a:r>
          </a:p>
          <a:p>
            <a:pPr lvl="1" algn="just">
              <a:buFont typeface="Arial" panose="020B0604020202020204" pitchFamily="34" charset="0"/>
              <a:buChar char="•"/>
            </a:pPr>
            <a:r>
              <a:rPr lang="en-IN" dirty="0"/>
              <a:t>Flow analyses are also useful for studying the inner sections of inlet manifolds, exhaust pipes, replacement heart valves, or similar products that at times can have rather complex </a:t>
            </a:r>
            <a:r>
              <a:rPr lang="en-US" dirty="0"/>
              <a:t>internal geometries.</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74</a:t>
            </a:fld>
            <a:endParaRPr lang="en-US" dirty="0"/>
          </a:p>
        </p:txBody>
      </p:sp>
    </p:spTree>
    <p:extLst>
      <p:ext uri="{BB962C8B-B14F-4D97-AF65-F5344CB8AC3E}">
        <p14:creationId xmlns:p14="http://schemas.microsoft.com/office/powerpoint/2010/main" val="3103913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in Engineering, Analysis and Planning</a:t>
            </a:r>
          </a:p>
        </p:txBody>
      </p:sp>
      <p:sp>
        <p:nvSpPr>
          <p:cNvPr id="3" name="Content Placeholder 2"/>
          <p:cNvSpPr>
            <a:spLocks noGrp="1"/>
          </p:cNvSpPr>
          <p:nvPr>
            <p:ph idx="1"/>
          </p:nvPr>
        </p:nvSpPr>
        <p:spPr>
          <a:xfrm>
            <a:off x="251520" y="1016732"/>
            <a:ext cx="8676964" cy="2966966"/>
          </a:xfrm>
        </p:spPr>
        <p:txBody>
          <a:bodyPr/>
          <a:lstStyle/>
          <a:p>
            <a:pPr marL="0" indent="0">
              <a:buNone/>
            </a:pPr>
            <a:r>
              <a:rPr lang="en-US" b="1" dirty="0"/>
              <a:t>4. Stress Analysis</a:t>
            </a:r>
          </a:p>
          <a:p>
            <a:pPr lvl="1" algn="just">
              <a:buFont typeface="Arial" panose="020B0604020202020204" pitchFamily="34" charset="0"/>
              <a:buChar char="•"/>
            </a:pPr>
            <a:r>
              <a:rPr lang="en-IN" dirty="0"/>
              <a:t>In stress analysis using mechanical or photo-optical methods or otherwise, physical replicas of the part being </a:t>
            </a:r>
            <a:r>
              <a:rPr lang="en-IN" dirty="0" err="1"/>
              <a:t>analyzed</a:t>
            </a:r>
            <a:r>
              <a:rPr lang="en-IN" dirty="0"/>
              <a:t> are necessary. </a:t>
            </a:r>
          </a:p>
          <a:p>
            <a:pPr lvl="1" algn="just">
              <a:buFont typeface="Arial" panose="020B0604020202020204" pitchFamily="34" charset="0"/>
              <a:buChar char="•"/>
            </a:pPr>
            <a:r>
              <a:rPr lang="en-IN" dirty="0"/>
              <a:t>If the material properties or features of the RP technologies generated objects are similar to those of the actual functional parts, they can be used in these analytical methods to determine the stress distribution of </a:t>
            </a:r>
            <a:r>
              <a:rPr lang="en-US" dirty="0"/>
              <a:t>the product.</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75</a:t>
            </a:fld>
            <a:endParaRPr lang="en-US" dirty="0"/>
          </a:p>
        </p:txBody>
      </p:sp>
    </p:spTree>
    <p:extLst>
      <p:ext uri="{BB962C8B-B14F-4D97-AF65-F5344CB8AC3E}">
        <p14:creationId xmlns:p14="http://schemas.microsoft.com/office/powerpoint/2010/main" val="700571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in Engineering, Analysis and Planning</a:t>
            </a:r>
          </a:p>
        </p:txBody>
      </p:sp>
      <p:sp>
        <p:nvSpPr>
          <p:cNvPr id="3" name="Content Placeholder 2"/>
          <p:cNvSpPr>
            <a:spLocks noGrp="1"/>
          </p:cNvSpPr>
          <p:nvPr>
            <p:ph idx="1"/>
          </p:nvPr>
        </p:nvSpPr>
        <p:spPr>
          <a:xfrm>
            <a:off x="251520" y="1016732"/>
            <a:ext cx="8676964" cy="2966966"/>
          </a:xfrm>
        </p:spPr>
        <p:txBody>
          <a:bodyPr/>
          <a:lstStyle/>
          <a:p>
            <a:pPr marL="0" indent="0">
              <a:buNone/>
            </a:pPr>
            <a:r>
              <a:rPr lang="en-US" b="1" dirty="0"/>
              <a:t>5. Mock-Up Parts</a:t>
            </a:r>
          </a:p>
          <a:p>
            <a:pPr lvl="1" algn="just">
              <a:buFont typeface="Arial" panose="020B0604020202020204" pitchFamily="34" charset="0"/>
              <a:buChar char="•"/>
            </a:pPr>
            <a:r>
              <a:rPr lang="en-IN" dirty="0"/>
              <a:t>“Mock-up” parts, a term first introduced in the aircraft industry, are used for final testing of different aspects of the parts. Generally, </a:t>
            </a:r>
            <a:r>
              <a:rPr lang="en-IN" dirty="0" err="1"/>
              <a:t>mockup</a:t>
            </a:r>
            <a:r>
              <a:rPr lang="en-IN" dirty="0"/>
              <a:t> parts are assembled into the complete product and functionally tested at pre-determined conditions, e.g., for fatigue. </a:t>
            </a:r>
          </a:p>
          <a:p>
            <a:pPr lvl="1" algn="just">
              <a:buFont typeface="Arial" panose="020B0604020202020204" pitchFamily="34" charset="0"/>
              <a:buChar char="•"/>
            </a:pPr>
            <a:r>
              <a:rPr lang="en-IN" dirty="0"/>
              <a:t>Some RP techniques are able to generate “mock-ups” very quickly to fulfil these functional tests before the design is finalized.</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76</a:t>
            </a:fld>
            <a:endParaRPr lang="en-US" dirty="0"/>
          </a:p>
        </p:txBody>
      </p:sp>
    </p:spTree>
    <p:extLst>
      <p:ext uri="{BB962C8B-B14F-4D97-AF65-F5344CB8AC3E}">
        <p14:creationId xmlns:p14="http://schemas.microsoft.com/office/powerpoint/2010/main" val="39511884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in Engineering, Analysis and Planning</a:t>
            </a:r>
          </a:p>
        </p:txBody>
      </p:sp>
      <p:sp>
        <p:nvSpPr>
          <p:cNvPr id="3" name="Content Placeholder 2"/>
          <p:cNvSpPr>
            <a:spLocks noGrp="1"/>
          </p:cNvSpPr>
          <p:nvPr>
            <p:ph idx="1"/>
          </p:nvPr>
        </p:nvSpPr>
        <p:spPr>
          <a:xfrm>
            <a:off x="251520" y="1016732"/>
            <a:ext cx="8676964" cy="2966966"/>
          </a:xfrm>
        </p:spPr>
        <p:txBody>
          <a:bodyPr/>
          <a:lstStyle/>
          <a:p>
            <a:pPr marL="0" indent="0">
              <a:buNone/>
            </a:pPr>
            <a:r>
              <a:rPr lang="en-US" b="1" dirty="0"/>
              <a:t>6. Pre-Production Parts</a:t>
            </a:r>
          </a:p>
          <a:p>
            <a:pPr lvl="1" algn="just">
              <a:buFont typeface="Arial" panose="020B0604020202020204" pitchFamily="34" charset="0"/>
              <a:buChar char="•"/>
            </a:pPr>
            <a:r>
              <a:rPr lang="en-US" dirty="0"/>
              <a:t>The necessary accessory equipment, </a:t>
            </a:r>
            <a:r>
              <a:rPr lang="en-IN" dirty="0"/>
              <a:t>such as fixtures, chucks, special tools and measurement devices required for the mass-production process are prepared and checked.</a:t>
            </a:r>
          </a:p>
          <a:p>
            <a:pPr lvl="1" algn="just">
              <a:buFont typeface="Arial" panose="020B0604020202020204" pitchFamily="34" charset="0"/>
              <a:buChar char="•"/>
            </a:pPr>
            <a:r>
              <a:rPr lang="en-IN" dirty="0"/>
              <a:t>Many of the RP methods are able to quickly produce pilot-production parts, thus helping to shorten the process development time, thereby accelerating the overall time-to-market process.</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77</a:t>
            </a:fld>
            <a:endParaRPr lang="en-US" dirty="0"/>
          </a:p>
        </p:txBody>
      </p:sp>
    </p:spTree>
    <p:extLst>
      <p:ext uri="{BB962C8B-B14F-4D97-AF65-F5344CB8AC3E}">
        <p14:creationId xmlns:p14="http://schemas.microsoft.com/office/powerpoint/2010/main" val="3706848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in Engineering, Analysis and Planning</a:t>
            </a:r>
          </a:p>
        </p:txBody>
      </p:sp>
      <p:sp>
        <p:nvSpPr>
          <p:cNvPr id="3" name="Content Placeholder 2"/>
          <p:cNvSpPr>
            <a:spLocks noGrp="1"/>
          </p:cNvSpPr>
          <p:nvPr>
            <p:ph idx="1"/>
          </p:nvPr>
        </p:nvSpPr>
        <p:spPr>
          <a:xfrm>
            <a:off x="251520" y="1016732"/>
            <a:ext cx="8676964" cy="4148828"/>
          </a:xfrm>
        </p:spPr>
        <p:txBody>
          <a:bodyPr/>
          <a:lstStyle/>
          <a:p>
            <a:pPr marL="0" indent="0">
              <a:buNone/>
            </a:pPr>
            <a:r>
              <a:rPr lang="en-IN" b="1" dirty="0"/>
              <a:t>7. Diagnostic and Surgical Operation Planning</a:t>
            </a:r>
          </a:p>
          <a:p>
            <a:pPr lvl="1" algn="just">
              <a:buFont typeface="Arial" panose="020B0604020202020204" pitchFamily="34" charset="0"/>
              <a:buChar char="•"/>
            </a:pPr>
            <a:r>
              <a:rPr lang="en-IN" dirty="0"/>
              <a:t>In combining engineering prototyping methodologies with surgical procedures, RP models can complement various imaging systems, such as magnetic resonance imaging (MRI) and computed tomography (CT) scanning, to produce anatomical models for diagnostic purposes. </a:t>
            </a:r>
          </a:p>
          <a:p>
            <a:pPr lvl="1" algn="just">
              <a:buFont typeface="Arial" panose="020B0604020202020204" pitchFamily="34" charset="0"/>
              <a:buChar char="•"/>
            </a:pPr>
            <a:r>
              <a:rPr lang="en-IN" dirty="0"/>
              <a:t>These RP models can also be used for surgical and reconstruction operation planning. </a:t>
            </a:r>
          </a:p>
          <a:p>
            <a:pPr lvl="1" algn="just">
              <a:buFont typeface="Arial" panose="020B0604020202020204" pitchFamily="34" charset="0"/>
              <a:buChar char="•"/>
            </a:pPr>
            <a:r>
              <a:rPr lang="en-IN" dirty="0"/>
              <a:t>This is especially useful in surgical procedures that have to be carried out by different teams of medical specialists and where interdepartmental </a:t>
            </a:r>
            <a:r>
              <a:rPr lang="en-US" dirty="0"/>
              <a:t>communication is of essence.</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78</a:t>
            </a:fld>
            <a:endParaRPr lang="en-US" dirty="0"/>
          </a:p>
        </p:txBody>
      </p:sp>
    </p:spTree>
    <p:extLst>
      <p:ext uri="{BB962C8B-B14F-4D97-AF65-F5344CB8AC3E}">
        <p14:creationId xmlns:p14="http://schemas.microsoft.com/office/powerpoint/2010/main" val="2329142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in Engineering, Analysis and Planning</a:t>
            </a:r>
          </a:p>
        </p:txBody>
      </p:sp>
      <p:sp>
        <p:nvSpPr>
          <p:cNvPr id="3" name="Content Placeholder 2"/>
          <p:cNvSpPr>
            <a:spLocks noGrp="1"/>
          </p:cNvSpPr>
          <p:nvPr>
            <p:ph idx="1"/>
          </p:nvPr>
        </p:nvSpPr>
        <p:spPr>
          <a:xfrm>
            <a:off x="161509" y="1052736"/>
            <a:ext cx="8820980" cy="4862870"/>
          </a:xfrm>
        </p:spPr>
        <p:txBody>
          <a:bodyPr/>
          <a:lstStyle/>
          <a:p>
            <a:pPr marL="0" indent="0">
              <a:buNone/>
            </a:pPr>
            <a:r>
              <a:rPr lang="en-IN" b="1" dirty="0"/>
              <a:t>8. Design and Fabrication of Custom Prosthesis </a:t>
            </a:r>
            <a:r>
              <a:rPr lang="en-US" b="1" dirty="0"/>
              <a:t>and Implant</a:t>
            </a:r>
          </a:p>
          <a:p>
            <a:pPr marL="268288" lvl="1" indent="-268288" algn="just">
              <a:buFont typeface="Arial" panose="020B0604020202020204" pitchFamily="34" charset="0"/>
              <a:buChar char="•"/>
            </a:pPr>
            <a:r>
              <a:rPr lang="en-IN" dirty="0"/>
              <a:t>RP can be applied to the design and fabrication of customized prostheses and implants. </a:t>
            </a:r>
          </a:p>
          <a:p>
            <a:pPr marL="268288" lvl="1" indent="-268288" algn="just">
              <a:buFont typeface="Arial" panose="020B0604020202020204" pitchFamily="34" charset="0"/>
              <a:buChar char="•"/>
            </a:pPr>
            <a:r>
              <a:rPr lang="en-IN" dirty="0"/>
              <a:t>A prosthesis or implant can be made from anatomical data inputs from imaging systems, e.g., laser scanning and computed tomography (CT). </a:t>
            </a:r>
          </a:p>
          <a:p>
            <a:pPr marL="268288" lvl="1" indent="-268288" algn="just">
              <a:buFont typeface="Arial" panose="020B0604020202020204" pitchFamily="34" charset="0"/>
              <a:buChar char="•"/>
            </a:pPr>
            <a:r>
              <a:rPr lang="en-IN" dirty="0"/>
              <a:t>In cases, such as having to produce ear prostheses, a scan profile can be taken of the good ear to create a computer-mirrored exact replica replacement using RP technology.</a:t>
            </a:r>
          </a:p>
          <a:p>
            <a:pPr marL="268288" lvl="1" indent="-268288" algn="just">
              <a:buFont typeface="Arial" panose="020B0604020202020204" pitchFamily="34" charset="0"/>
              <a:buChar char="•"/>
            </a:pPr>
            <a:r>
              <a:rPr lang="en-IN" dirty="0"/>
              <a:t>These models can be further refined and processed to create the actual prostheses or implants to be used directly on a patient. </a:t>
            </a:r>
          </a:p>
          <a:p>
            <a:pPr marL="268288" lvl="1" indent="-268288" algn="just">
              <a:buFont typeface="Arial" panose="020B0604020202020204" pitchFamily="34" charset="0"/>
              <a:buChar char="•"/>
            </a:pPr>
            <a:r>
              <a:rPr lang="en-IN" dirty="0"/>
              <a:t>The ability to efficiently customize and produce such prostheses and implants is important, as standard sizes are not always an ideal fit for the patient.</a:t>
            </a:r>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79</a:t>
            </a:fld>
            <a:endParaRPr lang="en-US" dirty="0"/>
          </a:p>
        </p:txBody>
      </p:sp>
    </p:spTree>
    <p:extLst>
      <p:ext uri="{BB962C8B-B14F-4D97-AF65-F5344CB8AC3E}">
        <p14:creationId xmlns:p14="http://schemas.microsoft.com/office/powerpoint/2010/main" val="1301683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rapid manufacturing?</a:t>
            </a:r>
          </a:p>
        </p:txBody>
      </p:sp>
      <p:sp>
        <p:nvSpPr>
          <p:cNvPr id="3" name="Content Placeholder 2"/>
          <p:cNvSpPr>
            <a:spLocks noGrp="1"/>
          </p:cNvSpPr>
          <p:nvPr>
            <p:ph idx="1"/>
          </p:nvPr>
        </p:nvSpPr>
        <p:spPr>
          <a:xfrm>
            <a:off x="224906" y="1124744"/>
            <a:ext cx="8316924" cy="3724096"/>
          </a:xfrm>
        </p:spPr>
        <p:txBody>
          <a:bodyPr/>
          <a:lstStyle/>
          <a:p>
            <a:pPr algn="just"/>
            <a:r>
              <a:rPr lang="en-US" b="1" dirty="0">
                <a:solidFill>
                  <a:schemeClr val="accent6"/>
                </a:solidFill>
              </a:rPr>
              <a:t>Rapid Manufacturing (RM)</a:t>
            </a:r>
            <a:r>
              <a:rPr lang="en-US" dirty="0">
                <a:solidFill>
                  <a:schemeClr val="accent6"/>
                </a:solidFill>
              </a:rPr>
              <a:t>:</a:t>
            </a:r>
            <a:r>
              <a:rPr lang="en-US" dirty="0"/>
              <a:t> </a:t>
            </a:r>
          </a:p>
          <a:p>
            <a:pPr lvl="1" algn="just"/>
            <a:r>
              <a:rPr lang="en-US" dirty="0"/>
              <a:t>rapid manufacturing is the </a:t>
            </a:r>
            <a:r>
              <a:rPr lang="en-IN" dirty="0"/>
              <a:t>direct production of finished goods using a RP machine that eliminate tooling.</a:t>
            </a:r>
          </a:p>
          <a:p>
            <a:pPr lvl="1" algn="just"/>
            <a:r>
              <a:rPr lang="en-US" dirty="0"/>
              <a:t>RM is </a:t>
            </a:r>
            <a:r>
              <a:rPr lang="en-IN" dirty="0"/>
              <a:t>making functional end products “directly” from CAD using additive technologies.</a:t>
            </a:r>
          </a:p>
          <a:p>
            <a:pPr lvl="1" algn="just"/>
            <a:r>
              <a:rPr lang="en-IN" dirty="0"/>
              <a:t>It is based on rapid prototyping processes and methods and consist in fast production of functional parts of small series.</a:t>
            </a:r>
          </a:p>
          <a:p>
            <a:pPr algn="just"/>
            <a:endParaRPr lang="en-IN" dirty="0"/>
          </a:p>
          <a:p>
            <a:pPr algn="just"/>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8</a:t>
            </a:fld>
            <a:endParaRPr lang="en-US" dirty="0"/>
          </a:p>
        </p:txBody>
      </p:sp>
      <p:pic>
        <p:nvPicPr>
          <p:cNvPr id="6" name="Picture 5"/>
          <p:cNvPicPr>
            <a:picLocks noChangeAspect="1"/>
          </p:cNvPicPr>
          <p:nvPr/>
        </p:nvPicPr>
        <p:blipFill>
          <a:blip r:embed="rId3">
            <a:lum bright="-20000" contrast="40000"/>
          </a:blip>
          <a:stretch>
            <a:fillRect/>
          </a:stretch>
        </p:blipFill>
        <p:spPr>
          <a:xfrm>
            <a:off x="1700614" y="3897052"/>
            <a:ext cx="5742769" cy="2384540"/>
          </a:xfrm>
          <a:prstGeom prst="rect">
            <a:avLst/>
          </a:prstGeom>
        </p:spPr>
      </p:pic>
    </p:spTree>
    <p:extLst>
      <p:ext uri="{BB962C8B-B14F-4D97-AF65-F5344CB8AC3E}">
        <p14:creationId xmlns:p14="http://schemas.microsoft.com/office/powerpoint/2010/main" val="23090869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General Examples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016732"/>
            <a:ext cx="2196244" cy="3917876"/>
          </a:xfrm>
        </p:spPr>
      </p:pic>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80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236" y="1062231"/>
            <a:ext cx="3807525" cy="25383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9892" y="3933729"/>
            <a:ext cx="2857500" cy="1905000"/>
          </a:xfrm>
          <a:prstGeom prst="rect">
            <a:avLst/>
          </a:prstGeom>
        </p:spPr>
      </p:pic>
      <p:sp>
        <p:nvSpPr>
          <p:cNvPr id="10" name="Rectangle 9"/>
          <p:cNvSpPr/>
          <p:nvPr/>
        </p:nvSpPr>
        <p:spPr>
          <a:xfrm>
            <a:off x="559875" y="4886229"/>
            <a:ext cx="1723549" cy="369332"/>
          </a:xfrm>
          <a:prstGeom prst="rect">
            <a:avLst/>
          </a:prstGeom>
        </p:spPr>
        <p:txBody>
          <a:bodyPr wrap="none">
            <a:spAutoFit/>
          </a:bodyPr>
          <a:lstStyle/>
          <a:p>
            <a:r>
              <a:rPr lang="en-US" i="1" dirty="0">
                <a:solidFill>
                  <a:srgbClr val="555555"/>
                </a:solidFill>
                <a:latin typeface="Arial" panose="020B0604020202020204" pitchFamily="34" charset="0"/>
              </a:rPr>
              <a:t>3D Printed Leg</a:t>
            </a:r>
            <a:endParaRPr lang="en-US" dirty="0"/>
          </a:p>
        </p:txBody>
      </p:sp>
      <p:sp>
        <p:nvSpPr>
          <p:cNvPr id="11" name="Rectangle 10"/>
          <p:cNvSpPr/>
          <p:nvPr/>
        </p:nvSpPr>
        <p:spPr>
          <a:xfrm>
            <a:off x="3131840" y="5805782"/>
            <a:ext cx="4572000" cy="646331"/>
          </a:xfrm>
          <a:prstGeom prst="rect">
            <a:avLst/>
          </a:prstGeom>
        </p:spPr>
        <p:txBody>
          <a:bodyPr>
            <a:spAutoFit/>
          </a:bodyPr>
          <a:lstStyle/>
          <a:p>
            <a:r>
              <a:rPr lang="en-IN" i="1" dirty="0">
                <a:solidFill>
                  <a:srgbClr val="555555"/>
                </a:solidFill>
                <a:latin typeface="Arial" panose="020B0604020202020204" pitchFamily="34" charset="0"/>
              </a:rPr>
              <a:t>Human skin created from stem cells using a 3D printer</a:t>
            </a:r>
            <a:endParaRPr lang="en-US" dirty="0"/>
          </a:p>
        </p:txBody>
      </p:sp>
      <p:sp>
        <p:nvSpPr>
          <p:cNvPr id="12" name="Rectangle 11"/>
          <p:cNvSpPr/>
          <p:nvPr/>
        </p:nvSpPr>
        <p:spPr>
          <a:xfrm>
            <a:off x="6457392" y="1728449"/>
            <a:ext cx="2236699" cy="923330"/>
          </a:xfrm>
          <a:prstGeom prst="rect">
            <a:avLst/>
          </a:prstGeom>
        </p:spPr>
        <p:txBody>
          <a:bodyPr wrap="square">
            <a:spAutoFit/>
          </a:bodyPr>
          <a:lstStyle/>
          <a:p>
            <a:r>
              <a:rPr lang="en-IN" i="1" dirty="0">
                <a:solidFill>
                  <a:srgbClr val="555555"/>
                </a:solidFill>
                <a:latin typeface="Arial" panose="020B0604020202020204" pitchFamily="34" charset="0"/>
              </a:rPr>
              <a:t>An example of 3D printing used to create these shoes.</a:t>
            </a:r>
            <a:endParaRPr lang="en-US" dirty="0"/>
          </a:p>
        </p:txBody>
      </p:sp>
      <p:sp>
        <p:nvSpPr>
          <p:cNvPr id="13" name="Rectangle 12"/>
          <p:cNvSpPr/>
          <p:nvPr/>
        </p:nvSpPr>
        <p:spPr>
          <a:xfrm>
            <a:off x="-508" y="6126243"/>
            <a:ext cx="2505814" cy="369332"/>
          </a:xfrm>
          <a:prstGeom prst="rect">
            <a:avLst/>
          </a:prstGeom>
        </p:spPr>
        <p:txBody>
          <a:bodyPr wrap="none">
            <a:spAutoFit/>
          </a:bodyPr>
          <a:lstStyle/>
          <a:p>
            <a:r>
              <a:rPr lang="en-US" b="1" dirty="0">
                <a:solidFill>
                  <a:srgbClr val="555555"/>
                </a:solidFill>
                <a:latin typeface="Arial" panose="020B0604020202020204" pitchFamily="34" charset="0"/>
              </a:rPr>
              <a:t>Courtesy: SPI Lasers</a:t>
            </a:r>
            <a:endParaRPr lang="en-US" b="1" dirty="0"/>
          </a:p>
        </p:txBody>
      </p:sp>
    </p:spTree>
    <p:extLst>
      <p:ext uri="{BB962C8B-B14F-4D97-AF65-F5344CB8AC3E}">
        <p14:creationId xmlns:p14="http://schemas.microsoft.com/office/powerpoint/2010/main" val="10826956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Spread of rapid prototyping by industry worldwide</a:t>
            </a:r>
            <a:endParaRPr lang="en-US" dirty="0"/>
          </a:p>
        </p:txBody>
      </p:sp>
      <p:sp>
        <p:nvSpPr>
          <p:cNvPr id="4" name="Footer Placeholder 3"/>
          <p:cNvSpPr>
            <a:spLocks noGrp="1"/>
          </p:cNvSpPr>
          <p:nvPr>
            <p:ph type="ftr" sz="quarter" idx="11"/>
          </p:nvPr>
        </p:nvSpPr>
        <p:spPr/>
        <p:txBody>
          <a:bodyPr/>
          <a:lstStyle/>
          <a:p>
            <a:r>
              <a:rPr lang="en-US"/>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81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612" y="1232756"/>
            <a:ext cx="6379300" cy="2551720"/>
          </a:xfrm>
          <a:prstGeom prst="rect">
            <a:avLst/>
          </a:prstGeom>
        </p:spPr>
      </p:pic>
      <p:sp>
        <p:nvSpPr>
          <p:cNvPr id="7" name="Rectangle 6"/>
          <p:cNvSpPr/>
          <p:nvPr/>
        </p:nvSpPr>
        <p:spPr>
          <a:xfrm>
            <a:off x="6242128" y="6078919"/>
            <a:ext cx="2505814" cy="369332"/>
          </a:xfrm>
          <a:prstGeom prst="rect">
            <a:avLst/>
          </a:prstGeom>
        </p:spPr>
        <p:txBody>
          <a:bodyPr wrap="none">
            <a:spAutoFit/>
          </a:bodyPr>
          <a:lstStyle/>
          <a:p>
            <a:r>
              <a:rPr lang="en-US" b="1" dirty="0">
                <a:solidFill>
                  <a:srgbClr val="555555"/>
                </a:solidFill>
                <a:latin typeface="Arial" panose="020B0604020202020204" pitchFamily="34" charset="0"/>
              </a:rPr>
              <a:t>Courtesy: SPI Lasers</a:t>
            </a:r>
            <a:endParaRPr lang="en-US" b="1" dirty="0"/>
          </a:p>
        </p:txBody>
      </p:sp>
    </p:spTree>
    <p:extLst>
      <p:ext uri="{BB962C8B-B14F-4D97-AF65-F5344CB8AC3E}">
        <p14:creationId xmlns:p14="http://schemas.microsoft.com/office/powerpoint/2010/main" val="245433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Rapid prototyping/Rapid manufacturing</a:t>
            </a:r>
            <a:endParaRPr lang="en-US" dirty="0"/>
          </a:p>
        </p:txBody>
      </p:sp>
      <p:sp>
        <p:nvSpPr>
          <p:cNvPr id="4" name="Footer Placeholder 3"/>
          <p:cNvSpPr>
            <a:spLocks noGrp="1"/>
          </p:cNvSpPr>
          <p:nvPr>
            <p:ph type="ftr" sz="quarter" idx="11"/>
          </p:nvPr>
        </p:nvSpPr>
        <p:spPr/>
        <p:txBody>
          <a:bodyPr/>
          <a:lstStyle/>
          <a:p>
            <a:r>
              <a:rPr lang="en-US" smtClean="0"/>
              <a:t>Rapid manufacturing technology</a:t>
            </a:r>
            <a:endParaRPr lang="en-US" dirty="0"/>
          </a:p>
        </p:txBody>
      </p:sp>
      <p:sp>
        <p:nvSpPr>
          <p:cNvPr id="5" name="Slide Number Placeholder 4"/>
          <p:cNvSpPr>
            <a:spLocks noGrp="1"/>
          </p:cNvSpPr>
          <p:nvPr>
            <p:ph type="sldNum" sz="quarter" idx="12"/>
          </p:nvPr>
        </p:nvSpPr>
        <p:spPr/>
        <p:txBody>
          <a:bodyPr/>
          <a:lstStyle/>
          <a:p>
            <a:fld id="{D60DCC4B-B650-47C3-8053-8A0835DF9B5A}" type="slidenum">
              <a:rPr lang="en-US" smtClean="0"/>
              <a:pPr/>
              <a:t>9</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08820"/>
            <a:ext cx="4724962" cy="472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901266"/>
            <a:ext cx="47244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9790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5686AF2F7A234F83E05E4175546FC8" ma:contentTypeVersion="4" ma:contentTypeDescription="Create a new document." ma:contentTypeScope="" ma:versionID="99a486f0c5e6750aa0555e04c5a44ef0">
  <xsd:schema xmlns:xsd="http://www.w3.org/2001/XMLSchema" xmlns:xs="http://www.w3.org/2001/XMLSchema" xmlns:p="http://schemas.microsoft.com/office/2006/metadata/properties" xmlns:ns2="dd6b9cde-da1d-4853-bc66-86ea298981a8" targetNamespace="http://schemas.microsoft.com/office/2006/metadata/properties" ma:root="true" ma:fieldsID="0c3d122020e3d5ac8c7f00c86e50fe66" ns2:_="">
    <xsd:import namespace="dd6b9cde-da1d-4853-bc66-86ea298981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6b9cde-da1d-4853-bc66-86ea298981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A7D6988-8AB8-4ED1-B2F8-9905D7F5F37B}"/>
</file>

<file path=customXml/itemProps2.xml><?xml version="1.0" encoding="utf-8"?>
<ds:datastoreItem xmlns:ds="http://schemas.openxmlformats.org/officeDocument/2006/customXml" ds:itemID="{21DE4B3F-3695-4D4D-B819-7F4F6423FA07}"/>
</file>

<file path=customXml/itemProps3.xml><?xml version="1.0" encoding="utf-8"?>
<ds:datastoreItem xmlns:ds="http://schemas.openxmlformats.org/officeDocument/2006/customXml" ds:itemID="{ABB3B706-9CF3-46D1-9653-EE5B2BED2575}"/>
</file>

<file path=docProps/app.xml><?xml version="1.0" encoding="utf-8"?>
<Properties xmlns="http://schemas.openxmlformats.org/officeDocument/2006/extended-properties" xmlns:vt="http://schemas.openxmlformats.org/officeDocument/2006/docPropsVTypes">
  <Template/>
  <TotalTime>43513</TotalTime>
  <Words>4038</Words>
  <Application>Microsoft Office PowerPoint</Application>
  <PresentationFormat>On-screen Show (4:3)</PresentationFormat>
  <Paragraphs>486</Paragraphs>
  <Slides>81</Slides>
  <Notes>4</Notes>
  <HiddenSlides>2</HiddenSlides>
  <MMClips>3</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Rapid Manufacturing Technologies</vt:lpstr>
      <vt:lpstr>Text books</vt:lpstr>
      <vt:lpstr>Other Reference Books</vt:lpstr>
      <vt:lpstr>Mode of Evaluation</vt:lpstr>
      <vt:lpstr>Introduction</vt:lpstr>
      <vt:lpstr>Introduction</vt:lpstr>
      <vt:lpstr>What is rapid prototyping ?</vt:lpstr>
      <vt:lpstr>What is rapid manufacturing?</vt:lpstr>
      <vt:lpstr>Rapid prototyping/Rapid manufacturing</vt:lpstr>
      <vt:lpstr>PowerPoint Presentation</vt:lpstr>
      <vt:lpstr>Detailed process</vt:lpstr>
      <vt:lpstr>The Generic AM Process</vt:lpstr>
      <vt:lpstr>The Generic AM Process</vt:lpstr>
      <vt:lpstr>The Generic AM Process</vt:lpstr>
      <vt:lpstr>The Generic AM Process</vt:lpstr>
      <vt:lpstr>The Generic AM Process</vt:lpstr>
      <vt:lpstr>The Generic AM Process</vt:lpstr>
      <vt:lpstr>Historical development of RP and related technologies</vt:lpstr>
      <vt:lpstr>Historical development of RP and related technologies</vt:lpstr>
      <vt:lpstr>Additive Manufacturing: Need</vt:lpstr>
      <vt:lpstr>Development of rapid prototyping systems</vt:lpstr>
      <vt:lpstr>Rapid prototyping: Need</vt:lpstr>
      <vt:lpstr>Additive Manufacturing Vs. CNC Technology</vt:lpstr>
      <vt:lpstr>Distinction Between AM and CNC Machining</vt:lpstr>
      <vt:lpstr>Distinction Between RM and CNC Machining</vt:lpstr>
      <vt:lpstr>Distinction Between AM and CNC Machining</vt:lpstr>
      <vt:lpstr>Distinction Between AM and CNC Machining</vt:lpstr>
      <vt:lpstr>Evolution of prototyping systems</vt:lpstr>
      <vt:lpstr>Evolution of prototyping systems</vt:lpstr>
      <vt:lpstr>Rapid Prototyping Vs. Virtual Prototyping</vt:lpstr>
      <vt:lpstr>Rapid prototyping vs. Virtual prototyping</vt:lpstr>
      <vt:lpstr>Virtual prototyping</vt:lpstr>
      <vt:lpstr>Rapid prototyping vs. Virtual prototyping</vt:lpstr>
      <vt:lpstr>Virtual prototyping includes…</vt:lpstr>
      <vt:lpstr>Virtual prototyping: video demo</vt:lpstr>
      <vt:lpstr>Rapid Prototyping: Process Chain</vt:lpstr>
      <vt:lpstr>Rapid prototyping: Process Chain</vt:lpstr>
      <vt:lpstr>Rapid prototyping: Process Chain (continued…)</vt:lpstr>
      <vt:lpstr>Rapid prototyping: video demo</vt:lpstr>
      <vt:lpstr>3D Printing: How it happens?</vt:lpstr>
      <vt:lpstr>Benefits of Rapid Manufacturing Technologies</vt:lpstr>
      <vt:lpstr>Impact of rapid prototyping on product development</vt:lpstr>
      <vt:lpstr>…Example:</vt:lpstr>
      <vt:lpstr>…Example:</vt:lpstr>
      <vt:lpstr>…Example:</vt:lpstr>
      <vt:lpstr>…Example:</vt:lpstr>
      <vt:lpstr>…Example:</vt:lpstr>
      <vt:lpstr>…Example:</vt:lpstr>
      <vt:lpstr>By the Numbers: 3-D Printing at Lockheed Martin</vt:lpstr>
      <vt:lpstr>Impact of rapid prototyping on product development (contd..)</vt:lpstr>
      <vt:lpstr>Impact of rapid prototyping on product development</vt:lpstr>
      <vt:lpstr>Impact of rapid prototyping on product development</vt:lpstr>
      <vt:lpstr>List of Few Common RP Technologies</vt:lpstr>
      <vt:lpstr>RP Technologies</vt:lpstr>
      <vt:lpstr>Rapid Tooling</vt:lpstr>
      <vt:lpstr>Rapid tooling</vt:lpstr>
      <vt:lpstr>Rapid Tooling: Examples</vt:lpstr>
      <vt:lpstr>Rapid Tooling</vt:lpstr>
      <vt:lpstr>Rapid Tooling</vt:lpstr>
      <vt:lpstr>Rapid Tooling: Classification</vt:lpstr>
      <vt:lpstr>Rapid tooling (Text book: Chua et al., Page No. 303-)</vt:lpstr>
      <vt:lpstr>Rapid tooling (Text book: Chua et al., Page No. 303-)</vt:lpstr>
      <vt:lpstr>Soft tooling</vt:lpstr>
      <vt:lpstr>Example: silicone rubber can be used for soft tooling!</vt:lpstr>
      <vt:lpstr>Applications of Rapid Manufacturing Technologies</vt:lpstr>
      <vt:lpstr>Typical application areas of RP</vt:lpstr>
      <vt:lpstr>Typical application areas of RP</vt:lpstr>
      <vt:lpstr>Applications in Design</vt:lpstr>
      <vt:lpstr>Applications in Design</vt:lpstr>
      <vt:lpstr>Applications in Design</vt:lpstr>
      <vt:lpstr>PowerPoint Presentation</vt:lpstr>
      <vt:lpstr>Applications in Engineering, Analysis and Planning</vt:lpstr>
      <vt:lpstr>Applications in Engineering, Analysis and Planning</vt:lpstr>
      <vt:lpstr>Applications in Engineering, Analysis and Planning</vt:lpstr>
      <vt:lpstr>Applications in Engineering, Analysis and Planning</vt:lpstr>
      <vt:lpstr>Applications in Engineering, Analysis and Planning</vt:lpstr>
      <vt:lpstr>Applications in Engineering, Analysis and Planning</vt:lpstr>
      <vt:lpstr>Applications in Engineering, Analysis and Planning</vt:lpstr>
      <vt:lpstr>Applications in Engineering, Analysis and Planning</vt:lpstr>
      <vt:lpstr>General Examples</vt:lpstr>
      <vt:lpstr>Spread of rapid prototyping by industry worldwide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Raghukiran</dc:creator>
  <cp:lastModifiedBy>Windows User</cp:lastModifiedBy>
  <cp:revision>397</cp:revision>
  <dcterms:created xsi:type="dcterms:W3CDTF">2012-11-16T09:21:50Z</dcterms:created>
  <dcterms:modified xsi:type="dcterms:W3CDTF">2021-08-06T04:23:18Z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0x0101006E5686AF2F7A234F83E05E4175546FC8</vt:lpwstr>
  </property>
</Properties>
</file>